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13"/>
  </p:notesMasterIdLst>
  <p:sldIdLst>
    <p:sldId id="257" r:id="rId2"/>
    <p:sldId id="256" r:id="rId3"/>
    <p:sldId id="258" r:id="rId4"/>
    <p:sldId id="261" r:id="rId5"/>
    <p:sldId id="264" r:id="rId6"/>
    <p:sldId id="263" r:id="rId7"/>
    <p:sldId id="265" r:id="rId8"/>
    <p:sldId id="267" r:id="rId9"/>
    <p:sldId id="260" r:id="rId10"/>
    <p:sldId id="269"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F3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10"/>
    <p:restoredTop sz="78319"/>
  </p:normalViewPr>
  <p:slideViewPr>
    <p:cSldViewPr snapToGrid="0" snapToObjects="1">
      <p:cViewPr>
        <p:scale>
          <a:sx n="95" d="100"/>
          <a:sy n="95" d="100"/>
        </p:scale>
        <p:origin x="1480" y="2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1869B6-2A27-2441-A121-49F6DBBC7CA9}" type="datetimeFigureOut">
              <a:rPr lang="en-US" smtClean="0"/>
              <a:t>8/18/17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2238CB-AD9C-124C-B710-AEE1E2138E1E}" type="slidenum">
              <a:rPr lang="en-US" smtClean="0"/>
              <a:t>‹#›</a:t>
            </a:fld>
            <a:endParaRPr lang="en-US"/>
          </a:p>
        </p:txBody>
      </p:sp>
    </p:spTree>
    <p:extLst>
      <p:ext uri="{BB962C8B-B14F-4D97-AF65-F5344CB8AC3E}">
        <p14:creationId xmlns:p14="http://schemas.microsoft.com/office/powerpoint/2010/main" val="14084924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 Id="rId3" Type="http://schemas.openxmlformats.org/officeDocument/2006/relationships/hyperlink" Target="https://github.com/Netflix/Hystrix/wiki/Metrics-and-Monitoring#metrics-publisher"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en.wikipedia.org/wiki/Hystrix" TargetMode="External"/><Relationship Id="rId4" Type="http://schemas.openxmlformats.org/officeDocument/2006/relationships/hyperlink" Target="http://www.arkive.org/north-african-crested-porcupine/hystrix-cristata/video-11b.html" TargetMode="External"/><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 Id="rId3" Type="http://schemas.openxmlformats.org/officeDocument/2006/relationships/hyperlink" Target="https://github.com/Netflix/Hystrix/wiki/Plugins#commandexecutionhook"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sz="1200" b="0" i="0" kern="1200" dirty="0" smtClean="0">
                <a:solidFill>
                  <a:schemeClr val="tx1"/>
                </a:solidFill>
                <a:effectLst/>
                <a:latin typeface="+mn-lt"/>
                <a:ea typeface="+mn-ea"/>
                <a:cs typeface="+mn-cs"/>
              </a:rPr>
              <a:t>Netflix was one of the first companies to adopt </a:t>
            </a:r>
            <a:r>
              <a:rPr lang="en-US" sz="1200" b="0" i="0" kern="1200" dirty="0" err="1" smtClean="0">
                <a:solidFill>
                  <a:schemeClr val="tx1"/>
                </a:solidFill>
                <a:effectLst/>
                <a:latin typeface="+mn-lt"/>
                <a:ea typeface="+mn-ea"/>
                <a:cs typeface="+mn-cs"/>
              </a:rPr>
              <a:t>microservices</a:t>
            </a:r>
            <a:r>
              <a:rPr lang="en-US" sz="1200" b="0" i="0" kern="1200" dirty="0" smtClean="0">
                <a:solidFill>
                  <a:schemeClr val="tx1"/>
                </a:solidFill>
                <a:effectLst/>
                <a:latin typeface="+mn-lt"/>
                <a:ea typeface="+mn-ea"/>
                <a:cs typeface="+mn-cs"/>
              </a:rPr>
              <a:t> architecture.</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To repay the open source community for their help getting started, they open sourced all the components used to make Netflix a leader .</a:t>
            </a:r>
          </a:p>
          <a:p>
            <a:endParaRPr lang="en-US" sz="1200" b="0" i="0" kern="1200" dirty="0" smtClean="0">
              <a:solidFill>
                <a:schemeClr val="tx1"/>
              </a:solidFill>
              <a:effectLst/>
              <a:latin typeface="+mn-lt"/>
              <a:ea typeface="+mn-ea"/>
              <a:cs typeface="+mn-cs"/>
            </a:endParaRPr>
          </a:p>
          <a:p>
            <a:pPr marL="171450" indent="-171450">
              <a:buFont typeface="Arial" charset="0"/>
              <a:buChar char="•"/>
            </a:pPr>
            <a:r>
              <a:rPr lang="en-US" sz="1200" b="0" i="0" kern="1200" dirty="0" smtClean="0">
                <a:solidFill>
                  <a:schemeClr val="tx1"/>
                </a:solidFill>
                <a:effectLst/>
                <a:latin typeface="+mn-lt"/>
                <a:ea typeface="+mn-ea"/>
                <a:cs typeface="+mn-cs"/>
              </a:rPr>
              <a:t>Spring, as always and to keep up with the crowd, made </a:t>
            </a:r>
            <a:r>
              <a:rPr lang="en-US" sz="1200" b="0" i="0" kern="1200" dirty="0" err="1" smtClean="0">
                <a:solidFill>
                  <a:schemeClr val="tx1"/>
                </a:solidFill>
                <a:effectLst/>
                <a:latin typeface="+mn-lt"/>
                <a:ea typeface="+mn-ea"/>
                <a:cs typeface="+mn-cs"/>
              </a:rPr>
              <a:t>SpringCloud</a:t>
            </a:r>
            <a:r>
              <a:rPr lang="en-US" sz="1200" b="0" i="0" kern="1200" dirty="0" smtClean="0">
                <a:solidFill>
                  <a:schemeClr val="tx1"/>
                </a:solidFill>
                <a:effectLst/>
                <a:latin typeface="+mn-lt"/>
                <a:ea typeface="+mn-ea"/>
                <a:cs typeface="+mn-cs"/>
              </a:rPr>
              <a:t> (builds </a:t>
            </a:r>
            <a:r>
              <a:rPr lang="en-US" sz="1200" b="0" i="0" kern="1200" dirty="0" err="1" smtClean="0">
                <a:solidFill>
                  <a:schemeClr val="tx1"/>
                </a:solidFill>
                <a:effectLst/>
                <a:latin typeface="+mn-lt"/>
                <a:ea typeface="+mn-ea"/>
                <a:cs typeface="+mn-cs"/>
              </a:rPr>
              <a:t>onSpringboot</a:t>
            </a:r>
            <a:r>
              <a:rPr lang="en-US" sz="1200" b="0" i="0" kern="1200" dirty="0" smtClean="0">
                <a:solidFill>
                  <a:schemeClr val="tx1"/>
                </a:solidFill>
                <a:effectLst/>
                <a:latin typeface="+mn-lt"/>
                <a:ea typeface="+mn-ea"/>
                <a:cs typeface="+mn-cs"/>
              </a:rPr>
              <a:t>) Netflix, to make it easy for Spring Boot projects to integrate the Netflix OSS. With a few simple annotations, you can integrate all the patterns used in Netflix OSS and build a scalable performant distributed system.</a:t>
            </a:r>
          </a:p>
          <a:p>
            <a:endParaRPr lang="en-US" sz="1200" b="0" i="0" kern="1200" dirty="0" smtClean="0">
              <a:solidFill>
                <a:schemeClr val="tx1"/>
              </a:solidFill>
              <a:effectLst/>
              <a:latin typeface="+mn-lt"/>
              <a:ea typeface="+mn-ea"/>
              <a:cs typeface="+mn-cs"/>
            </a:endParaRPr>
          </a:p>
          <a:p>
            <a:pPr marL="171450" indent="-171450">
              <a:buFont typeface="Arial" charset="0"/>
              <a:buChar char="•"/>
            </a:pPr>
            <a:r>
              <a:rPr lang="en-US" sz="1200" b="0" i="0" kern="1200" dirty="0" smtClean="0">
                <a:solidFill>
                  <a:schemeClr val="tx1"/>
                </a:solidFill>
                <a:effectLst/>
                <a:latin typeface="+mn-lt"/>
                <a:ea typeface="+mn-ea"/>
                <a:cs typeface="+mn-cs"/>
              </a:rPr>
              <a:t>Spring Cloud builds on Spring Boot by providing a bunch of libraries that enhance the </a:t>
            </a:r>
            <a:r>
              <a:rPr lang="en-US" sz="1200" b="0" i="0" kern="1200" dirty="0" err="1" smtClean="0">
                <a:solidFill>
                  <a:schemeClr val="tx1"/>
                </a:solidFill>
                <a:effectLst/>
                <a:latin typeface="+mn-lt"/>
                <a:ea typeface="+mn-ea"/>
                <a:cs typeface="+mn-cs"/>
              </a:rPr>
              <a:t>behaviour</a:t>
            </a:r>
            <a:r>
              <a:rPr lang="en-US" sz="1200" b="0" i="0" kern="1200" dirty="0" smtClean="0">
                <a:solidFill>
                  <a:schemeClr val="tx1"/>
                </a:solidFill>
                <a:effectLst/>
                <a:latin typeface="+mn-lt"/>
                <a:ea typeface="+mn-ea"/>
                <a:cs typeface="+mn-cs"/>
              </a:rPr>
              <a:t> of an application</a:t>
            </a:r>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1</a:t>
            </a:fld>
            <a:endParaRPr lang="en-US"/>
          </a:p>
        </p:txBody>
      </p:sp>
    </p:spTree>
    <p:extLst>
      <p:ext uri="{BB962C8B-B14F-4D97-AF65-F5344CB8AC3E}">
        <p14:creationId xmlns:p14="http://schemas.microsoft.com/office/powerpoint/2010/main" val="2975549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10</a:t>
            </a:fld>
            <a:endParaRPr lang="en-US"/>
          </a:p>
        </p:txBody>
      </p:sp>
    </p:spTree>
    <p:extLst>
      <p:ext uri="{BB962C8B-B14F-4D97-AF65-F5344CB8AC3E}">
        <p14:creationId xmlns:p14="http://schemas.microsoft.com/office/powerpoint/2010/main" val="946189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11</a:t>
            </a:fld>
            <a:endParaRPr lang="en-US"/>
          </a:p>
        </p:txBody>
      </p:sp>
    </p:spTree>
    <p:extLst>
      <p:ext uri="{BB962C8B-B14F-4D97-AF65-F5344CB8AC3E}">
        <p14:creationId xmlns:p14="http://schemas.microsoft.com/office/powerpoint/2010/main" val="20334076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pl-PL" sz="1200" b="1" dirty="0" err="1" smtClean="0">
                <a:latin typeface="Arial" charset="0"/>
                <a:ea typeface="Arial" charset="0"/>
                <a:cs typeface="Arial" charset="0"/>
              </a:rPr>
              <a:t>Notify</a:t>
            </a:r>
            <a:r>
              <a:rPr lang="pl-PL" sz="1200" b="1" dirty="0" smtClean="0">
                <a:latin typeface="Arial" charset="0"/>
                <a:ea typeface="Arial" charset="0"/>
                <a:cs typeface="Arial" charset="0"/>
              </a:rPr>
              <a:t> </a:t>
            </a:r>
            <a:r>
              <a:rPr lang="pl-PL" sz="1200" b="1" dirty="0" err="1" smtClean="0">
                <a:latin typeface="Arial" charset="0"/>
                <a:ea typeface="Arial" charset="0"/>
                <a:cs typeface="Arial" charset="0"/>
              </a:rPr>
              <a:t>Devops</a:t>
            </a:r>
            <a:r>
              <a:rPr lang="pl-PL" sz="1200" b="1" dirty="0" smtClean="0">
                <a:latin typeface="Arial" charset="0"/>
                <a:ea typeface="Arial" charset="0"/>
                <a:cs typeface="Arial" charset="0"/>
              </a:rPr>
              <a:t>: </a:t>
            </a:r>
            <a:r>
              <a:rPr lang="pl-PL" sz="1200" dirty="0" err="1" smtClean="0"/>
              <a:t>You</a:t>
            </a:r>
            <a:r>
              <a:rPr lang="pl-PL" sz="1200" dirty="0" smtClean="0"/>
              <a:t> </a:t>
            </a:r>
            <a:r>
              <a:rPr lang="pl-PL" sz="1200" dirty="0" err="1" smtClean="0"/>
              <a:t>should</a:t>
            </a:r>
            <a:r>
              <a:rPr lang="pl-PL" sz="1200" dirty="0" smtClean="0"/>
              <a:t> </a:t>
            </a:r>
            <a:r>
              <a:rPr lang="pl-PL" sz="1200" dirty="0" err="1" smtClean="0"/>
              <a:t>connect</a:t>
            </a:r>
            <a:r>
              <a:rPr lang="pl-PL" sz="1200" dirty="0" smtClean="0"/>
              <a:t> a monitoring system to </a:t>
            </a:r>
            <a:r>
              <a:rPr lang="pl-PL" sz="1200" dirty="0" err="1" smtClean="0"/>
              <a:t>Hystrix</a:t>
            </a:r>
            <a:r>
              <a:rPr lang="pl-PL" sz="1200" dirty="0" smtClean="0"/>
              <a:t> </a:t>
            </a:r>
            <a:r>
              <a:rPr lang="pl-PL" sz="1200" dirty="0" err="1" smtClean="0"/>
              <a:t>that</a:t>
            </a:r>
            <a:r>
              <a:rPr lang="pl-PL" sz="1200" dirty="0" smtClean="0"/>
              <a:t> </a:t>
            </a:r>
            <a:r>
              <a:rPr lang="pl-PL" sz="1200" dirty="0" err="1" smtClean="0"/>
              <a:t>polls</a:t>
            </a:r>
            <a:r>
              <a:rPr lang="pl-PL" sz="1200" dirty="0" smtClean="0"/>
              <a:t> the status of the </a:t>
            </a:r>
            <a:r>
              <a:rPr lang="pl-PL" sz="1200" dirty="0" err="1" smtClean="0"/>
              <a:t>circuit</a:t>
            </a:r>
            <a:r>
              <a:rPr lang="pl-PL" sz="1200" dirty="0" smtClean="0"/>
              <a:t> </a:t>
            </a:r>
            <a:r>
              <a:rPr lang="pl-PL" sz="1200" dirty="0" err="1" smtClean="0"/>
              <a:t>breaker</a:t>
            </a:r>
            <a:r>
              <a:rPr lang="pl-PL" sz="1200" dirty="0" smtClean="0"/>
              <a:t> and the ratio of </a:t>
            </a:r>
            <a:r>
              <a:rPr lang="pl-PL" sz="1200" dirty="0" err="1" smtClean="0"/>
              <a:t>successful</a:t>
            </a:r>
            <a:r>
              <a:rPr lang="pl-PL" sz="1200" dirty="0" smtClean="0"/>
              <a:t> and </a:t>
            </a:r>
            <a:r>
              <a:rPr lang="pl-PL" sz="1200" dirty="0" err="1" smtClean="0"/>
              <a:t>unsuccessful</a:t>
            </a:r>
            <a:r>
              <a:rPr lang="pl-PL" sz="1200" dirty="0" smtClean="0"/>
              <a:t> </a:t>
            </a:r>
            <a:r>
              <a:rPr lang="pl-PL" sz="1200" dirty="0" err="1" smtClean="0"/>
              <a:t>calls</a:t>
            </a:r>
            <a:r>
              <a:rPr lang="pl-PL" sz="1200" dirty="0" smtClean="0"/>
              <a:t>. </a:t>
            </a:r>
            <a:r>
              <a:rPr lang="pl-PL" sz="1200" dirty="0" err="1" smtClean="0"/>
              <a:t>You</a:t>
            </a:r>
            <a:r>
              <a:rPr lang="pl-PL" sz="1200" dirty="0" smtClean="0"/>
              <a:t> </a:t>
            </a:r>
            <a:r>
              <a:rPr lang="pl-PL" sz="1200" dirty="0" err="1" smtClean="0"/>
              <a:t>can</a:t>
            </a:r>
            <a:r>
              <a:rPr lang="pl-PL" sz="1200" dirty="0" smtClean="0"/>
              <a:t> </a:t>
            </a:r>
            <a:r>
              <a:rPr lang="pl-PL" sz="1200" dirty="0" err="1" smtClean="0"/>
              <a:t>use</a:t>
            </a:r>
            <a:r>
              <a:rPr lang="pl-PL" sz="1200" dirty="0" smtClean="0"/>
              <a:t> the </a:t>
            </a:r>
            <a:r>
              <a:rPr lang="pl-PL" sz="1200" dirty="0" smtClean="0">
                <a:hlinkClick r:id="rId3"/>
              </a:rPr>
              <a:t>metrics publishers</a:t>
            </a:r>
            <a:r>
              <a:rPr lang="pl-PL" sz="1200" dirty="0" smtClean="0"/>
              <a:t> </a:t>
            </a:r>
            <a:r>
              <a:rPr lang="pl-PL" sz="1200" dirty="0" err="1" smtClean="0"/>
              <a:t>provided</a:t>
            </a:r>
            <a:r>
              <a:rPr lang="pl-PL" sz="1200" dirty="0" smtClean="0"/>
              <a:t>, JMX) </a:t>
            </a:r>
            <a:r>
              <a:rPr lang="pl-PL" sz="1200" dirty="0" err="1" smtClean="0"/>
              <a:t>or</a:t>
            </a:r>
            <a:r>
              <a:rPr lang="pl-PL" sz="1200" dirty="0" smtClean="0"/>
              <a:t> </a:t>
            </a:r>
            <a:r>
              <a:rPr lang="pl-PL" sz="1200" b="1" dirty="0" err="1" smtClean="0">
                <a:latin typeface="Arial" charset="0"/>
                <a:ea typeface="Arial" charset="0"/>
                <a:cs typeface="Arial" charset="0"/>
              </a:rPr>
              <a:t>Storing</a:t>
            </a:r>
            <a:r>
              <a:rPr lang="pl-PL" sz="1200" b="1" dirty="0" smtClean="0">
                <a:latin typeface="Arial" charset="0"/>
                <a:ea typeface="Arial" charset="0"/>
                <a:cs typeface="Arial" charset="0"/>
              </a:rPr>
              <a:t> </a:t>
            </a:r>
            <a:r>
              <a:rPr lang="pl-PL" sz="1200" b="1" dirty="0" err="1" smtClean="0">
                <a:latin typeface="Arial" charset="0"/>
                <a:ea typeface="Arial" charset="0"/>
                <a:cs typeface="Arial" charset="0"/>
              </a:rPr>
              <a:t>historical</a:t>
            </a:r>
            <a:r>
              <a:rPr lang="pl-PL" sz="1200" b="1" dirty="0" smtClean="0">
                <a:latin typeface="Arial" charset="0"/>
                <a:ea typeface="Arial" charset="0"/>
                <a:cs typeface="Arial" charset="0"/>
              </a:rPr>
              <a:t> </a:t>
            </a:r>
            <a:r>
              <a:rPr lang="pl-PL" sz="1200" b="1" dirty="0" err="1" smtClean="0">
                <a:latin typeface="Arial" charset="0"/>
                <a:ea typeface="Arial" charset="0"/>
                <a:cs typeface="Arial" charset="0"/>
              </a:rPr>
              <a:t>metrics</a:t>
            </a:r>
            <a:r>
              <a:rPr lang="pl-PL" sz="1200" b="1" dirty="0" smtClean="0">
                <a:latin typeface="Arial" charset="0"/>
                <a:ea typeface="Arial" charset="0"/>
                <a:cs typeface="Arial" charset="0"/>
              </a:rPr>
              <a:t> from </a:t>
            </a:r>
            <a:r>
              <a:rPr lang="pl-PL" sz="1200" b="1" dirty="0" err="1" smtClean="0">
                <a:latin typeface="Arial" charset="0"/>
                <a:ea typeface="Arial" charset="0"/>
                <a:cs typeface="Arial" charset="0"/>
              </a:rPr>
              <a:t>Hystrix</a:t>
            </a:r>
            <a:r>
              <a:rPr lang="pl-PL" sz="1200" b="1" dirty="0" smtClean="0">
                <a:latin typeface="Arial" charset="0"/>
                <a:ea typeface="Arial" charset="0"/>
                <a:cs typeface="Arial" charset="0"/>
              </a:rPr>
              <a:t> in </a:t>
            </a:r>
            <a:r>
              <a:rPr lang="pl-PL" sz="1200" b="1" dirty="0" err="1" smtClean="0">
                <a:latin typeface="Arial" charset="0"/>
                <a:ea typeface="Arial" charset="0"/>
                <a:cs typeface="Arial" charset="0"/>
              </a:rPr>
              <a:t>Graphite</a:t>
            </a:r>
            <a:endParaRPr lang="pl-PL" sz="1200" b="1" dirty="0" smtClean="0">
              <a:latin typeface="Arial" charset="0"/>
              <a:ea typeface="Arial" charset="0"/>
              <a:cs typeface="Arial" charset="0"/>
            </a:endParaRPr>
          </a:p>
          <a:p>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2</a:t>
            </a:fld>
            <a:endParaRPr lang="en-US"/>
          </a:p>
        </p:txBody>
      </p:sp>
    </p:spTree>
    <p:extLst>
      <p:ext uri="{BB962C8B-B14F-4D97-AF65-F5344CB8AC3E}">
        <p14:creationId xmlns:p14="http://schemas.microsoft.com/office/powerpoint/2010/main" val="819710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sz="1200" b="0" i="0" kern="1200" dirty="0" smtClean="0">
                <a:solidFill>
                  <a:schemeClr val="tx1"/>
                </a:solidFill>
                <a:effectLst/>
                <a:latin typeface="+mn-lt"/>
                <a:ea typeface="+mn-ea"/>
                <a:cs typeface="+mn-cs"/>
              </a:rPr>
              <a:t>A </a:t>
            </a:r>
            <a:r>
              <a:rPr lang="en-US" sz="1200" b="0" i="0" kern="1200" dirty="0" err="1" smtClean="0">
                <a:solidFill>
                  <a:schemeClr val="tx1"/>
                </a:solidFill>
                <a:effectLst/>
                <a:latin typeface="+mn-lt"/>
                <a:ea typeface="+mn-ea"/>
                <a:cs typeface="+mn-cs"/>
              </a:rPr>
              <a:t>Hystrix</a:t>
            </a:r>
            <a:r>
              <a:rPr lang="en-US" sz="1200" b="0" i="0" kern="1200" dirty="0" smtClean="0">
                <a:solidFill>
                  <a:schemeClr val="tx1"/>
                </a:solidFill>
                <a:effectLst/>
                <a:latin typeface="+mn-lt"/>
                <a:ea typeface="+mn-ea"/>
                <a:cs typeface="+mn-cs"/>
              </a:rPr>
              <a:t> in </a:t>
            </a:r>
            <a:r>
              <a:rPr lang="en-US" sz="1200" b="0" i="0" kern="1200" dirty="0" err="1" smtClean="0">
                <a:solidFill>
                  <a:schemeClr val="tx1"/>
                </a:solidFill>
                <a:effectLst/>
                <a:latin typeface="+mn-lt"/>
                <a:ea typeface="+mn-ea"/>
                <a:cs typeface="+mn-cs"/>
              </a:rPr>
              <a:t>Netfix</a:t>
            </a:r>
            <a:r>
              <a:rPr lang="en-US" sz="1200" b="0" i="0" kern="1200" dirty="0" smtClean="0">
                <a:solidFill>
                  <a:schemeClr val="tx1"/>
                </a:solidFill>
                <a:effectLst/>
                <a:latin typeface="+mn-lt"/>
                <a:ea typeface="+mn-ea"/>
                <a:cs typeface="+mn-cs"/>
              </a:rPr>
              <a:t> is named</a:t>
            </a:r>
            <a:r>
              <a:rPr lang="en-US" sz="1200" b="0" i="0" kern="1200" baseline="0" dirty="0" smtClean="0">
                <a:solidFill>
                  <a:schemeClr val="tx1"/>
                </a:solidFill>
                <a:effectLst/>
                <a:latin typeface="+mn-lt"/>
                <a:ea typeface="+mn-ea"/>
                <a:cs typeface="+mn-cs"/>
              </a:rPr>
              <a:t> after </a:t>
            </a:r>
            <a:r>
              <a:rPr lang="en-US" sz="1200" b="0" i="0" kern="1200" dirty="0" smtClean="0">
                <a:solidFill>
                  <a:schemeClr val="tx1"/>
                </a:solidFill>
                <a:effectLst/>
                <a:latin typeface="+mn-lt"/>
                <a:ea typeface="+mn-ea"/>
                <a:cs typeface="+mn-cs"/>
              </a:rPr>
              <a:t>is an </a:t>
            </a:r>
            <a:r>
              <a:rPr lang="en-US" sz="1200" b="0" i="0" u="none" kern="1200" dirty="0" smtClean="0">
                <a:solidFill>
                  <a:schemeClr val="tx1"/>
                </a:solidFill>
                <a:effectLst/>
                <a:latin typeface="+mn-lt"/>
                <a:ea typeface="+mn-ea"/>
                <a:cs typeface="+mn-cs"/>
              </a:rPr>
              <a:t>"</a:t>
            </a:r>
            <a:r>
              <a:rPr lang="en-US" sz="1200" b="0" i="0" u="none" strike="noStrike" kern="1200" dirty="0" smtClean="0">
                <a:solidFill>
                  <a:schemeClr val="tx1"/>
                </a:solidFill>
                <a:effectLst/>
                <a:latin typeface="+mn-lt"/>
                <a:ea typeface="+mn-ea"/>
                <a:cs typeface="+mn-cs"/>
                <a:hlinkClick r:id="rId3"/>
              </a:rPr>
              <a:t>Old World porcupine</a:t>
            </a:r>
            <a:r>
              <a:rPr lang="en-US" sz="1200" b="0" i="0" u="none" kern="1200" dirty="0" smtClean="0">
                <a:solidFill>
                  <a:schemeClr val="tx1"/>
                </a:solidFill>
                <a:effectLst/>
                <a:latin typeface="+mn-lt"/>
                <a:ea typeface="+mn-ea"/>
                <a:cs typeface="+mn-cs"/>
              </a:rPr>
              <a:t>" with an </a:t>
            </a:r>
            <a:r>
              <a:rPr lang="en-US" sz="1200" b="0" i="0" u="none" strike="noStrike" kern="1200" dirty="0" smtClean="0">
                <a:solidFill>
                  <a:schemeClr val="tx1"/>
                </a:solidFill>
                <a:effectLst/>
                <a:latin typeface="+mn-lt"/>
                <a:ea typeface="+mn-ea"/>
                <a:cs typeface="+mn-cs"/>
                <a:hlinkClick r:id="rId4"/>
              </a:rPr>
              <a:t>impressive defense mechanism</a:t>
            </a:r>
            <a:r>
              <a:rPr lang="en-US" sz="1200" b="0" i="0" u="none" kern="1200" dirty="0" smtClean="0">
                <a:solidFill>
                  <a:schemeClr val="tx1"/>
                </a:solidFill>
                <a:effectLst/>
                <a:latin typeface="+mn-lt"/>
                <a:ea typeface="+mn-ea"/>
                <a:cs typeface="+mn-cs"/>
              </a:rPr>
              <a:t>.</a:t>
            </a:r>
          </a:p>
          <a:p>
            <a:pPr marL="171450" indent="-171450">
              <a:buFont typeface="Arial" charset="0"/>
              <a:buChar char="•"/>
            </a:pPr>
            <a:endParaRPr lang="en-US" sz="1200" b="0" i="0" kern="1200" dirty="0" smtClean="0">
              <a:solidFill>
                <a:schemeClr val="tx1"/>
              </a:solidFill>
              <a:effectLst/>
              <a:latin typeface="+mn-lt"/>
              <a:ea typeface="+mn-ea"/>
              <a:cs typeface="+mn-cs"/>
            </a:endParaRPr>
          </a:p>
          <a:p>
            <a:pPr marL="171450" indent="-171450">
              <a:buFont typeface="Arial" charset="0"/>
              <a:buChar char="•"/>
            </a:pPr>
            <a:r>
              <a:rPr lang="pl-PL" sz="1200" dirty="0" err="1" smtClean="0"/>
              <a:t>Billions</a:t>
            </a:r>
            <a:r>
              <a:rPr lang="pl-PL" sz="1200" dirty="0" smtClean="0"/>
              <a:t> of Web service </a:t>
            </a:r>
            <a:r>
              <a:rPr lang="pl-PL" sz="1200" dirty="0" err="1" smtClean="0"/>
              <a:t>calls</a:t>
            </a:r>
            <a:r>
              <a:rPr lang="pl-PL" sz="1200" dirty="0" smtClean="0"/>
              <a:t> </a:t>
            </a:r>
            <a:r>
              <a:rPr lang="pl-PL" sz="1200" dirty="0" err="1" smtClean="0"/>
              <a:t>are</a:t>
            </a:r>
            <a:r>
              <a:rPr lang="pl-PL" sz="1200" dirty="0" smtClean="0"/>
              <a:t> </a:t>
            </a:r>
            <a:r>
              <a:rPr lang="pl-PL" sz="1200" dirty="0" err="1" smtClean="0"/>
              <a:t>executed</a:t>
            </a:r>
            <a:r>
              <a:rPr lang="pl-PL" sz="1200" dirty="0" smtClean="0"/>
              <a:t> via </a:t>
            </a:r>
            <a:r>
              <a:rPr lang="pl-PL" sz="1200" dirty="0" err="1" smtClean="0"/>
              <a:t>Hystrix</a:t>
            </a:r>
            <a:r>
              <a:rPr lang="pl-PL" sz="1200" dirty="0" smtClean="0"/>
              <a:t> </a:t>
            </a:r>
            <a:r>
              <a:rPr lang="pl-PL" sz="1200" dirty="0" err="1" smtClean="0"/>
              <a:t>every</a:t>
            </a:r>
            <a:r>
              <a:rPr lang="pl-PL" sz="1200" dirty="0" smtClean="0"/>
              <a:t> </a:t>
            </a:r>
            <a:r>
              <a:rPr lang="pl-PL" sz="1200" dirty="0" err="1" smtClean="0"/>
              <a:t>day</a:t>
            </a:r>
            <a:r>
              <a:rPr lang="pl-PL" sz="1200" dirty="0" smtClean="0"/>
              <a:t> </a:t>
            </a:r>
            <a:r>
              <a:rPr lang="pl-PL" sz="1200" dirty="0" err="1" smtClean="0"/>
              <a:t>at</a:t>
            </a:r>
            <a:r>
              <a:rPr lang="pl-PL" sz="1200" dirty="0" smtClean="0"/>
              <a:t> </a:t>
            </a:r>
            <a:r>
              <a:rPr lang="pl-PL" sz="1200" dirty="0" err="1" smtClean="0"/>
              <a:t>Netflix</a:t>
            </a:r>
            <a:r>
              <a:rPr lang="pl-PL" sz="1200" dirty="0" smtClean="0"/>
              <a:t>.</a:t>
            </a:r>
          </a:p>
          <a:p>
            <a:pPr marL="171450" indent="-171450">
              <a:buFont typeface="Arial" charset="0"/>
              <a:buChar char="•"/>
            </a:pPr>
            <a:endParaRPr lang="en-US" sz="1200" b="0" i="0" kern="1200" dirty="0" smtClean="0">
              <a:solidFill>
                <a:schemeClr val="tx1"/>
              </a:solidFill>
              <a:effectLst/>
              <a:latin typeface="+mn-lt"/>
              <a:ea typeface="+mn-ea"/>
              <a:cs typeface="+mn-cs"/>
            </a:endParaRPr>
          </a:p>
          <a:p>
            <a:pPr marL="171450" indent="-171450">
              <a:buFont typeface="Arial" charset="0"/>
              <a:buChar char="•"/>
            </a:pPr>
            <a:r>
              <a:rPr lang="en-US" sz="1200" b="0" i="0" kern="1200" dirty="0" smtClean="0">
                <a:solidFill>
                  <a:schemeClr val="tx1"/>
                </a:solidFill>
                <a:effectLst/>
                <a:latin typeface="+mn-lt"/>
                <a:ea typeface="+mn-ea"/>
                <a:cs typeface="+mn-cs"/>
              </a:rPr>
              <a:t>A </a:t>
            </a:r>
            <a:r>
              <a:rPr lang="en-US" sz="1200" b="0" i="0" kern="1200" dirty="0" smtClean="0">
                <a:solidFill>
                  <a:schemeClr val="tx1"/>
                </a:solidFill>
                <a:effectLst/>
                <a:latin typeface="+mn-lt"/>
                <a:ea typeface="+mn-ea"/>
                <a:cs typeface="+mn-cs"/>
              </a:rPr>
              <a:t>service registry is useful because it enables client-side load-balancing and decouples service providers from consumers without the need for DNS.</a:t>
            </a:r>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3</a:t>
            </a:fld>
            <a:endParaRPr lang="en-US"/>
          </a:p>
        </p:txBody>
      </p:sp>
    </p:spTree>
    <p:extLst>
      <p:ext uri="{BB962C8B-B14F-4D97-AF65-F5344CB8AC3E}">
        <p14:creationId xmlns:p14="http://schemas.microsoft.com/office/powerpoint/2010/main" val="11313244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Picture</a:t>
            </a:r>
            <a:r>
              <a:rPr lang="en-US" sz="1200" b="0" i="0" kern="1200" baseline="0" dirty="0" smtClean="0">
                <a:solidFill>
                  <a:schemeClr val="tx1"/>
                </a:solidFill>
                <a:effectLst/>
                <a:latin typeface="+mn-lt"/>
                <a:ea typeface="+mn-ea"/>
                <a:cs typeface="+mn-cs"/>
              </a:rPr>
              <a:t> 1: </a:t>
            </a:r>
            <a:r>
              <a:rPr lang="en-US" sz="1200" b="0" i="0" kern="1200" dirty="0" smtClean="0">
                <a:solidFill>
                  <a:schemeClr val="tx1"/>
                </a:solidFill>
                <a:effectLst/>
                <a:latin typeface="+mn-lt"/>
                <a:ea typeface="+mn-ea"/>
                <a:cs typeface="+mn-cs"/>
              </a:rPr>
              <a:t> Every point in an application that reaches out over the network or into a client library that might result in network</a:t>
            </a:r>
            <a:r>
              <a:rPr lang="en-US" sz="1200" b="0" i="0" kern="1200" baseline="0" dirty="0" smtClean="0">
                <a:solidFill>
                  <a:schemeClr val="tx1"/>
                </a:solidFill>
                <a:effectLst/>
                <a:latin typeface="+mn-lt"/>
                <a:ea typeface="+mn-ea"/>
                <a:cs typeface="+mn-cs"/>
              </a:rPr>
              <a:t> failure</a:t>
            </a:r>
            <a:r>
              <a:rPr lang="en-US" sz="1200" b="0" i="0" kern="1200" dirty="0" smtClean="0">
                <a:solidFill>
                  <a:schemeClr val="tx1"/>
                </a:solidFill>
                <a:effectLst/>
                <a:latin typeface="+mn-lt"/>
                <a:ea typeface="+mn-ea"/>
                <a:cs typeface="+mn-cs"/>
              </a:rPr>
              <a:t>. Worse than failures, these applications can also result in increased latencies between services, which backs up queues, threads, and other system resources causing even more cascading failures across the system.</a:t>
            </a:r>
          </a:p>
          <a:p>
            <a:r>
              <a:rPr lang="en-US" sz="1200" b="0" i="0" kern="1200" dirty="0" smtClean="0">
                <a:solidFill>
                  <a:schemeClr val="tx1"/>
                </a:solidFill>
                <a:effectLst/>
                <a:latin typeface="+mn-lt"/>
                <a:ea typeface="+mn-ea"/>
                <a:cs typeface="+mn-cs"/>
              </a:rPr>
              <a:t>Picture</a:t>
            </a:r>
            <a:r>
              <a:rPr lang="en-US" sz="1200" b="0" i="0" kern="1200" baseline="0" dirty="0" smtClean="0">
                <a:solidFill>
                  <a:schemeClr val="tx1"/>
                </a:solidFill>
                <a:effectLst/>
                <a:latin typeface="+mn-lt"/>
                <a:ea typeface="+mn-ea"/>
                <a:cs typeface="+mn-cs"/>
              </a:rPr>
              <a:t> 2: </a:t>
            </a:r>
            <a:r>
              <a:rPr lang="en-US" sz="1200" b="0" i="0" kern="1200" dirty="0" smtClean="0">
                <a:solidFill>
                  <a:schemeClr val="tx1"/>
                </a:solidFill>
                <a:effectLst/>
                <a:latin typeface="+mn-lt"/>
                <a:ea typeface="+mn-ea"/>
                <a:cs typeface="+mn-cs"/>
              </a:rPr>
              <a:t>Each dependency is isolated from one other, restricted in the resources it can absorb when latency occurs, and covered in fallback logic that decides what response to make when any type of failure occurs in the dependency.</a:t>
            </a:r>
          </a:p>
          <a:p>
            <a:pPr marL="171450" indent="-171450">
              <a:buFont typeface="Arial" charset="0"/>
              <a:buChar char="•"/>
            </a:pPr>
            <a:r>
              <a:rPr lang="en-US" sz="1200" b="0" i="0" kern="1200" baseline="0" dirty="0" err="1" smtClean="0">
                <a:solidFill>
                  <a:schemeClr val="tx1"/>
                </a:solidFill>
                <a:effectLst/>
                <a:latin typeface="+mn-lt"/>
                <a:ea typeface="+mn-ea"/>
                <a:cs typeface="+mn-cs"/>
              </a:rPr>
              <a:t>NetFlix</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Web-scale applications such as Netflix serve millions of customers using thousands of servers across multiple data centers. Today billions of thread-isolated calls are executed via </a:t>
            </a:r>
            <a:r>
              <a:rPr lang="en-US" sz="1200" b="0" i="0" kern="1200" dirty="0" err="1" smtClean="0">
                <a:solidFill>
                  <a:schemeClr val="tx1"/>
                </a:solidFill>
                <a:effectLst/>
                <a:latin typeface="+mn-lt"/>
                <a:ea typeface="+mn-ea"/>
                <a:cs typeface="+mn-cs"/>
              </a:rPr>
              <a:t>Hystrix</a:t>
            </a:r>
            <a:r>
              <a:rPr lang="en-US" sz="1200" b="0" i="0" kern="1200" dirty="0" smtClean="0">
                <a:solidFill>
                  <a:schemeClr val="tx1"/>
                </a:solidFill>
                <a:effectLst/>
                <a:latin typeface="+mn-lt"/>
                <a:ea typeface="+mn-ea"/>
                <a:cs typeface="+mn-cs"/>
              </a:rPr>
              <a:t> every day at Netflix and a dramatic improvement in uptime and resilience has been achieved through its use</a:t>
            </a:r>
            <a:r>
              <a:rPr lang="en-US" sz="1200" b="0" i="0" kern="1200" baseline="0" dirty="0" smtClean="0">
                <a:solidFill>
                  <a:schemeClr val="tx1"/>
                </a:solidFill>
                <a:effectLst/>
                <a:latin typeface="+mn-lt"/>
                <a:ea typeface="+mn-ea"/>
                <a:cs typeface="+mn-cs"/>
              </a:rPr>
              <a:t> </a:t>
            </a:r>
            <a:r>
              <a:rPr lang="en-US" sz="1200" b="0" i="0" kern="1200" baseline="0" dirty="0" smtClean="0">
                <a:solidFill>
                  <a:schemeClr val="tx1"/>
                </a:solidFill>
                <a:effectLst/>
                <a:latin typeface="+mn-lt"/>
                <a:ea typeface="+mn-ea"/>
                <a:cs typeface="+mn-cs"/>
                <a:sym typeface="Wingdings"/>
              </a:rPr>
              <a:t> show POC calls</a:t>
            </a:r>
          </a:p>
          <a:p>
            <a:pPr marL="171450" indent="-171450">
              <a:buFont typeface="Arial" charset="0"/>
              <a:buChar char="•"/>
            </a:pPr>
            <a:r>
              <a:rPr lang="en-US" sz="1200" b="0" i="0" kern="1200" baseline="0" dirty="0" err="1" smtClean="0">
                <a:solidFill>
                  <a:schemeClr val="tx1"/>
                </a:solidFill>
                <a:effectLst/>
                <a:latin typeface="+mn-lt"/>
                <a:ea typeface="+mn-ea"/>
                <a:cs typeface="+mn-cs"/>
                <a:sym typeface="Wingdings"/>
              </a:rPr>
              <a:t>Ebay</a:t>
            </a:r>
            <a:r>
              <a:rPr lang="en-US" sz="1200" b="0" i="0" kern="1200" baseline="0" dirty="0" smtClean="0">
                <a:solidFill>
                  <a:schemeClr val="tx1"/>
                </a:solidFill>
                <a:effectLst/>
                <a:latin typeface="+mn-lt"/>
                <a:ea typeface="+mn-ea"/>
                <a:cs typeface="+mn-cs"/>
                <a:sym typeface="Wingdings"/>
              </a:rPr>
              <a:t>: They use </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3"/>
              </a:rPr>
              <a:t>execution hook</a:t>
            </a:r>
            <a:r>
              <a:rPr lang="en-US" sz="1200" b="0" i="0" kern="1200" dirty="0" smtClean="0">
                <a:solidFill>
                  <a:schemeClr val="tx1"/>
                </a:solidFill>
                <a:effectLst/>
                <a:latin typeface="+mn-lt"/>
                <a:ea typeface="+mn-ea"/>
                <a:cs typeface="+mn-cs"/>
              </a:rPr>
              <a:t> provided by </a:t>
            </a:r>
            <a:r>
              <a:rPr lang="en-US" sz="1200" b="0" i="0" kern="1200" dirty="0" err="1" smtClean="0">
                <a:solidFill>
                  <a:schemeClr val="tx1"/>
                </a:solidFill>
                <a:effectLst/>
                <a:latin typeface="+mn-lt"/>
                <a:ea typeface="+mn-ea"/>
                <a:cs typeface="+mn-cs"/>
              </a:rPr>
              <a:t>Hystrix</a:t>
            </a:r>
            <a:r>
              <a:rPr lang="en-US" sz="1200" b="0" i="0" kern="1200" dirty="0" smtClean="0">
                <a:solidFill>
                  <a:schemeClr val="tx1"/>
                </a:solidFill>
                <a:effectLst/>
                <a:latin typeface="+mn-lt"/>
                <a:ea typeface="+mn-ea"/>
                <a:cs typeface="+mn-cs"/>
              </a:rPr>
              <a:t> is a critical component of this integration, as it helps monitor/alert various failures in real time—especially on errors and fallback failures, thereby helping investigate and resolve issues more quickly with little to no user impact.</a:t>
            </a:r>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4</a:t>
            </a:fld>
            <a:endParaRPr lang="en-US"/>
          </a:p>
        </p:txBody>
      </p:sp>
    </p:spTree>
    <p:extLst>
      <p:ext uri="{BB962C8B-B14F-4D97-AF65-F5344CB8AC3E}">
        <p14:creationId xmlns:p14="http://schemas.microsoft.com/office/powerpoint/2010/main" val="1498858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ts val="0"/>
              </a:spcBef>
              <a:spcAft>
                <a:spcPts val="0"/>
              </a:spcAft>
              <a:buClrTx/>
              <a:buSzTx/>
              <a:buFontTx/>
              <a:buNone/>
              <a:tabLst/>
              <a:defRPr/>
            </a:pPr>
            <a:r>
              <a:rPr lang="en-US" sz="1200" b="1" i="0" kern="1200" dirty="0" err="1" smtClean="0">
                <a:solidFill>
                  <a:schemeClr val="tx1"/>
                </a:solidFill>
                <a:effectLst/>
                <a:latin typeface="+mn-lt"/>
                <a:ea typeface="+mn-ea"/>
                <a:cs typeface="+mn-cs"/>
              </a:rPr>
              <a:t>execution.isolation.thread.timeoutInMilliseconds</a:t>
            </a:r>
            <a:r>
              <a:rPr lang="en-US" sz="1200" b="0" i="0" kern="1200" dirty="0" smtClean="0">
                <a:solidFill>
                  <a:schemeClr val="tx1"/>
                </a:solidFill>
                <a:effectLst/>
                <a:latin typeface="+mn-lt"/>
                <a:ea typeface="+mn-ea"/>
                <a:cs typeface="+mn-cs"/>
              </a:rPr>
              <a:t> informs </a:t>
            </a:r>
            <a:r>
              <a:rPr lang="en-US" sz="1200" b="0" i="0" kern="1200" dirty="0" err="1" smtClean="0">
                <a:solidFill>
                  <a:schemeClr val="tx1"/>
                </a:solidFill>
                <a:effectLst/>
                <a:latin typeface="+mn-lt"/>
                <a:ea typeface="+mn-ea"/>
                <a:cs typeface="+mn-cs"/>
              </a:rPr>
              <a:t>Hystrix</a:t>
            </a:r>
            <a:r>
              <a:rPr lang="en-US" sz="1200" b="0" i="0" kern="1200" dirty="0" smtClean="0">
                <a:solidFill>
                  <a:schemeClr val="tx1"/>
                </a:solidFill>
                <a:effectLst/>
                <a:latin typeface="+mn-lt"/>
                <a:ea typeface="+mn-ea"/>
                <a:cs typeface="+mn-cs"/>
              </a:rPr>
              <a:t> to timeout if a response is NOT received within default</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 1</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second</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 (</a:t>
            </a:r>
            <a:r>
              <a:rPr lang="en-US" sz="1200" b="0" i="0" kern="1200" baseline="0" dirty="0" smtClean="0">
                <a:solidFill>
                  <a:schemeClr val="tx1"/>
                </a:solidFill>
                <a:effectLst/>
                <a:latin typeface="+mn-lt"/>
                <a:ea typeface="+mn-ea"/>
                <a:cs typeface="+mn-cs"/>
              </a:rPr>
              <a:t>1</a:t>
            </a:r>
            <a:r>
              <a:rPr lang="en-US" sz="1200" b="0" i="0" kern="1200" dirty="0" smtClean="0">
                <a:solidFill>
                  <a:schemeClr val="tx1"/>
                </a:solidFill>
                <a:effectLst/>
                <a:latin typeface="+mn-lt"/>
                <a:ea typeface="+mn-ea"/>
                <a:cs typeface="+mn-cs"/>
              </a:rPr>
              <a:t>000 milliseconds).</a:t>
            </a:r>
          </a:p>
          <a:p>
            <a:pPr fontAlgn="base"/>
            <a:endParaRPr lang="en-US" sz="1200" b="0" kern="1200" dirty="0" smtClean="0">
              <a:solidFill>
                <a:schemeClr val="tx1"/>
              </a:solidFill>
              <a:effectLst/>
              <a:latin typeface="+mn-lt"/>
              <a:ea typeface="+mn-ea"/>
              <a:cs typeface="+mn-cs"/>
            </a:endParaRPr>
          </a:p>
          <a:p>
            <a:pPr fontAlgn="base"/>
            <a:r>
              <a:rPr lang="en-US" sz="1200" b="1" kern="1200" dirty="0" err="1" smtClean="0">
                <a:solidFill>
                  <a:schemeClr val="tx1"/>
                </a:solidFill>
                <a:effectLst/>
                <a:latin typeface="+mn-lt"/>
                <a:ea typeface="+mn-ea"/>
                <a:cs typeface="+mn-cs"/>
              </a:rPr>
              <a:t>metrics.rollingStats.timeInMilliseconds</a:t>
            </a:r>
            <a:r>
              <a:rPr lang="en-US" sz="1200" kern="1200" dirty="0" smtClean="0">
                <a:solidFill>
                  <a:schemeClr val="tx1"/>
                </a:solidFill>
                <a:effectLst/>
                <a:latin typeface="+mn-lt"/>
                <a:ea typeface="+mn-ea"/>
                <a:cs typeface="+mn-cs"/>
              </a:rPr>
              <a:t>: </a:t>
            </a:r>
            <a:r>
              <a:rPr lang="pl-PL" sz="1200" dirty="0" err="1" smtClean="0"/>
              <a:t>duration</a:t>
            </a:r>
            <a:r>
              <a:rPr lang="pl-PL" sz="1200" dirty="0" smtClean="0"/>
              <a:t> of rolling </a:t>
            </a:r>
            <a:r>
              <a:rPr lang="pl-PL" sz="1200" dirty="0" err="1" smtClean="0"/>
              <a:t>window</a:t>
            </a:r>
            <a:r>
              <a:rPr lang="pl-PL" sz="1200" dirty="0" smtClean="0"/>
              <a:t> </a:t>
            </a:r>
            <a:r>
              <a:rPr lang="en-US" sz="1200" kern="1200" dirty="0" smtClean="0">
                <a:solidFill>
                  <a:schemeClr val="tx1"/>
                </a:solidFill>
                <a:effectLst/>
                <a:latin typeface="+mn-lt"/>
                <a:ea typeface="+mn-ea"/>
                <a:cs typeface="+mn-cs"/>
              </a:rPr>
              <a:t>10secs, </a:t>
            </a:r>
          </a:p>
          <a:p>
            <a:r>
              <a:rPr lang="en-US" sz="1200" b="1" i="0" kern="1200" dirty="0" err="1" smtClean="0">
                <a:solidFill>
                  <a:schemeClr val="tx1"/>
                </a:solidFill>
                <a:effectLst/>
                <a:latin typeface="+mn-lt"/>
                <a:ea typeface="+mn-ea"/>
                <a:cs typeface="+mn-cs"/>
              </a:rPr>
              <a:t>circuitBreaker.errorThresholdPercentage</a:t>
            </a:r>
            <a:r>
              <a:rPr lang="en-US" sz="1200" b="1" i="0" kern="1200" dirty="0" smtClean="0">
                <a:solidFill>
                  <a:schemeClr val="tx1"/>
                </a:solidFill>
                <a:effectLst/>
                <a:latin typeface="+mn-lt"/>
                <a:ea typeface="+mn-ea"/>
                <a:cs typeface="+mn-cs"/>
              </a:rPr>
              <a:t>:</a:t>
            </a:r>
            <a:r>
              <a:rPr lang="en-US" sz="1200" b="1" i="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percentage of actions resulting in a handled exception exceeds 50%, </a:t>
            </a:r>
          </a:p>
          <a:p>
            <a:r>
              <a:rPr lang="en-US" sz="1200" b="1" i="0" kern="1200" dirty="0" err="1" smtClean="0">
                <a:solidFill>
                  <a:schemeClr val="tx1"/>
                </a:solidFill>
                <a:effectLst/>
                <a:latin typeface="+mn-lt"/>
                <a:ea typeface="+mn-ea"/>
                <a:cs typeface="+mn-cs"/>
              </a:rPr>
              <a:t>circuitBreaker.requestVolumeThreshold</a:t>
            </a:r>
            <a:r>
              <a:rPr lang="en-US" sz="1200" b="1" i="0" kern="12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the minimum number of requests in a rolling window that will trip the circuit. For example, if the value is 20, then if only 19 requests are received in the rolling window (say a window of 10 seconds) the circuit will not trip open even if all 19 failed.</a:t>
            </a:r>
            <a:endParaRPr lang="en-US" sz="1200" b="1"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You can see time is moving down in this graph here. At first things are great. You can see my arrow. The first part here things are great. Second part we see a time out and the library will say, “Okay, I’m watching you.” Second one there’s another time out, we’re okay but at this point two time outs in ten seconds? It’s going to say, “This is no good.”</a:t>
            </a:r>
            <a:r>
              <a:rPr lang="en-US" dirty="0" smtClean="0"/>
              <a:t/>
            </a:r>
            <a:br>
              <a:rPr lang="en-US" dirty="0" smtClean="0"/>
            </a:br>
            <a:r>
              <a:rPr lang="en-US" sz="1200" b="0" i="0" kern="1200" dirty="0" smtClean="0">
                <a:solidFill>
                  <a:schemeClr val="tx1"/>
                </a:solidFill>
                <a:effectLst/>
                <a:latin typeface="+mn-lt"/>
                <a:ea typeface="+mn-ea"/>
                <a:cs typeface="+mn-cs"/>
              </a:rPr>
              <a:t>It trips the breaker, which means it opens it up and then the one, two, three, fourth request comes in. The breakers’ open we’re not even going to try the end point. It’s going to just return to the “This is not available right now” page.</a:t>
            </a:r>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5</a:t>
            </a:fld>
            <a:endParaRPr lang="en-US"/>
          </a:p>
        </p:txBody>
      </p:sp>
    </p:spTree>
    <p:extLst>
      <p:ext uri="{BB962C8B-B14F-4D97-AF65-F5344CB8AC3E}">
        <p14:creationId xmlns:p14="http://schemas.microsoft.com/office/powerpoint/2010/main" val="218773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6</a:t>
            </a:fld>
            <a:endParaRPr lang="en-US"/>
          </a:p>
        </p:txBody>
      </p:sp>
    </p:spTree>
    <p:extLst>
      <p:ext uri="{BB962C8B-B14F-4D97-AF65-F5344CB8AC3E}">
        <p14:creationId xmlns:p14="http://schemas.microsoft.com/office/powerpoint/2010/main" val="1244262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7</a:t>
            </a:fld>
            <a:endParaRPr lang="en-US"/>
          </a:p>
        </p:txBody>
      </p:sp>
    </p:spTree>
    <p:extLst>
      <p:ext uri="{BB962C8B-B14F-4D97-AF65-F5344CB8AC3E}">
        <p14:creationId xmlns:p14="http://schemas.microsoft.com/office/powerpoint/2010/main" val="1652526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b="0" i="0" kern="1200" dirty="0" smtClean="0">
                <a:solidFill>
                  <a:schemeClr val="tx1"/>
                </a:solidFill>
                <a:effectLst/>
                <a:latin typeface="+mn-lt"/>
                <a:ea typeface="+mn-ea"/>
                <a:cs typeface="+mn-cs"/>
              </a:rPr>
              <a:t>IAM:</a:t>
            </a:r>
            <a:r>
              <a:rPr lang="en-US" sz="1200" b="0" i="0" kern="1200" baseline="0" dirty="0" smtClean="0">
                <a:solidFill>
                  <a:schemeClr val="tx1"/>
                </a:solidFill>
                <a:effectLst/>
                <a:latin typeface="+mn-lt"/>
                <a:ea typeface="+mn-ea"/>
                <a:cs typeface="+mn-cs"/>
              </a:rPr>
              <a:t> Identity Access Management instead of ANA</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fallback has to use the same signature as the ‘original’.</a:t>
            </a:r>
          </a:p>
          <a:p>
            <a:endParaRPr lang="en-US" sz="1200" b="0" i="0" kern="1200" dirty="0" smtClean="0">
              <a:solidFill>
                <a:schemeClr val="tx1"/>
              </a:solidFill>
              <a:effectLst/>
              <a:latin typeface="+mn-lt"/>
              <a:ea typeface="+mn-ea"/>
              <a:cs typeface="+mn-cs"/>
            </a:endParaRPr>
          </a:p>
          <a:p>
            <a:pPr marL="171450" indent="-171450">
              <a:buFont typeface="Arial" charset="0"/>
              <a:buChar char="•"/>
            </a:pPr>
            <a:r>
              <a:rPr lang="en-US" sz="1200" b="0" i="0" kern="1200" dirty="0" smtClean="0">
                <a:solidFill>
                  <a:schemeClr val="tx1"/>
                </a:solidFill>
                <a:effectLst/>
                <a:latin typeface="+mn-lt"/>
                <a:ea typeface="+mn-ea"/>
                <a:cs typeface="+mn-cs"/>
              </a:rPr>
              <a:t>Examine</a:t>
            </a:r>
            <a:r>
              <a:rPr lang="en-US" sz="1200" b="0" i="0" kern="1200" baseline="0" dirty="0" smtClean="0">
                <a:solidFill>
                  <a:schemeClr val="tx1"/>
                </a:solidFill>
                <a:effectLst/>
                <a:latin typeface="+mn-lt"/>
                <a:ea typeface="+mn-ea"/>
                <a:cs typeface="+mn-cs"/>
              </a:rPr>
              <a:t> </a:t>
            </a:r>
            <a:r>
              <a:rPr lang="en-US" dirty="0" err="1" smtClean="0">
                <a:effectLst/>
              </a:rPr>
              <a:t>IAMServiceClient</a:t>
            </a:r>
            <a:r>
              <a:rPr lang="en-US" dirty="0" smtClean="0">
                <a:effectLst/>
              </a:rPr>
              <a:t> </a:t>
            </a:r>
          </a:p>
          <a:p>
            <a:pPr marL="0" indent="0">
              <a:buFont typeface="Arial" charset="0"/>
              <a:buNone/>
            </a:pPr>
            <a:r>
              <a:rPr lang="en-US" sz="1200" b="0" i="0" kern="1200" dirty="0" smtClean="0">
                <a:solidFill>
                  <a:schemeClr val="tx1"/>
                </a:solidFill>
                <a:effectLst/>
                <a:latin typeface="+mn-lt"/>
                <a:ea typeface="+mn-ea"/>
                <a:cs typeface="+mn-cs"/>
              </a:rPr>
              <a:t>command A '</a:t>
            </a:r>
            <a:r>
              <a:rPr lang="en-US" sz="1200" b="0" i="0" kern="1200" dirty="0" err="1" smtClean="0">
                <a:solidFill>
                  <a:schemeClr val="tx1"/>
                </a:solidFill>
                <a:effectLst/>
                <a:latin typeface="+mn-lt"/>
                <a:ea typeface="+mn-ea"/>
                <a:cs typeface="+mn-cs"/>
              </a:rPr>
              <a:t>authorizeToken</a:t>
            </a:r>
            <a:r>
              <a:rPr lang="en-US" sz="1200" b="0" i="0" kern="1200" dirty="0" smtClean="0">
                <a:solidFill>
                  <a:schemeClr val="tx1"/>
                </a:solidFill>
                <a:effectLst/>
                <a:latin typeface="+mn-lt"/>
                <a:ea typeface="+mn-ea"/>
                <a:cs typeface="+mn-cs"/>
              </a:rPr>
              <a:t>' goes against resource #1</a:t>
            </a:r>
          </a:p>
          <a:p>
            <a:r>
              <a:rPr lang="en-US" sz="1200" b="0" i="0" kern="1200" dirty="0" smtClean="0">
                <a:solidFill>
                  <a:schemeClr val="tx1"/>
                </a:solidFill>
                <a:effectLst/>
                <a:latin typeface="+mn-lt"/>
                <a:ea typeface="+mn-ea"/>
                <a:cs typeface="+mn-cs"/>
              </a:rPr>
              <a:t>command B '</a:t>
            </a:r>
            <a:r>
              <a:rPr lang="en-US" sz="1200" b="0" i="0" kern="1200" dirty="0" err="1" smtClean="0">
                <a:solidFill>
                  <a:schemeClr val="tx1"/>
                </a:solidFill>
                <a:effectLst/>
                <a:latin typeface="+mn-lt"/>
                <a:ea typeface="+mn-ea"/>
                <a:cs typeface="+mn-cs"/>
              </a:rPr>
              <a:t>getTenantsTree</a:t>
            </a:r>
            <a:r>
              <a:rPr lang="en-US" sz="1200" b="0" i="0" kern="1200" dirty="0" smtClean="0">
                <a:solidFill>
                  <a:schemeClr val="tx1"/>
                </a:solidFill>
                <a:effectLst/>
                <a:latin typeface="+mn-lt"/>
                <a:ea typeface="+mn-ea"/>
                <a:cs typeface="+mn-cs"/>
              </a:rPr>
              <a:t>' goes against resource #2</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If command A becomes latent and saturates its thread-pool, it should not prevent command B from executing requests since they each hit different back-end resources. Thus, we logically want these commands grouped together but want them isolated differently and would use </a:t>
            </a:r>
            <a:r>
              <a:rPr lang="en-US" sz="1200" b="0" i="0" kern="1200" dirty="0" err="1" smtClean="0">
                <a:solidFill>
                  <a:schemeClr val="tx1"/>
                </a:solidFill>
                <a:effectLst/>
                <a:latin typeface="+mn-lt"/>
                <a:ea typeface="+mn-ea"/>
                <a:cs typeface="+mn-cs"/>
              </a:rPr>
              <a:t>threadPoolKey</a:t>
            </a:r>
            <a:r>
              <a:rPr lang="en-US" sz="1200" b="0" i="0" kern="1200" dirty="0" smtClean="0">
                <a:solidFill>
                  <a:schemeClr val="tx1"/>
                </a:solidFill>
                <a:effectLst/>
                <a:latin typeface="+mn-lt"/>
                <a:ea typeface="+mn-ea"/>
                <a:cs typeface="+mn-cs"/>
              </a:rPr>
              <a:t> to give each of them a different thread-pool.</a:t>
            </a:r>
          </a:p>
        </p:txBody>
      </p:sp>
      <p:sp>
        <p:nvSpPr>
          <p:cNvPr id="4" name="Slide Number Placeholder 3"/>
          <p:cNvSpPr>
            <a:spLocks noGrp="1"/>
          </p:cNvSpPr>
          <p:nvPr>
            <p:ph type="sldNum" sz="quarter" idx="10"/>
          </p:nvPr>
        </p:nvSpPr>
        <p:spPr/>
        <p:txBody>
          <a:bodyPr/>
          <a:lstStyle/>
          <a:p>
            <a:fld id="{722238CB-AD9C-124C-B710-AEE1E2138E1E}" type="slidenum">
              <a:rPr lang="en-US" smtClean="0"/>
              <a:t>8</a:t>
            </a:fld>
            <a:endParaRPr lang="en-US"/>
          </a:p>
        </p:txBody>
      </p:sp>
    </p:spTree>
    <p:extLst>
      <p:ext uri="{BB962C8B-B14F-4D97-AF65-F5344CB8AC3E}">
        <p14:creationId xmlns:p14="http://schemas.microsoft.com/office/powerpoint/2010/main" val="1907186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2238CB-AD9C-124C-B710-AEE1E2138E1E}" type="slidenum">
              <a:rPr lang="en-US" smtClean="0"/>
              <a:t>9</a:t>
            </a:fld>
            <a:endParaRPr lang="en-US"/>
          </a:p>
        </p:txBody>
      </p:sp>
    </p:spTree>
    <p:extLst>
      <p:ext uri="{BB962C8B-B14F-4D97-AF65-F5344CB8AC3E}">
        <p14:creationId xmlns:p14="http://schemas.microsoft.com/office/powerpoint/2010/main" val="447864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EA47256-7BE5-E143-BA24-6742E1FE46CE}" type="datetimeFigureOut">
              <a:rPr lang="en-US" smtClean="0"/>
              <a:t>8/18/17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17714437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EA47256-7BE5-E143-BA24-6742E1FE46CE}" type="datetimeFigureOut">
              <a:rPr lang="en-US" smtClean="0"/>
              <a:t>8/18/17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1429316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EA47256-7BE5-E143-BA24-6742E1FE46CE}" type="datetimeFigureOut">
              <a:rPr lang="en-US" smtClean="0"/>
              <a:t>8/18/17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776037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EA47256-7BE5-E143-BA24-6742E1FE46CE}" type="datetimeFigureOut">
              <a:rPr lang="en-US" smtClean="0"/>
              <a:t>8/18/17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2088618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EA47256-7BE5-E143-BA24-6742E1FE46CE}" type="datetimeFigureOut">
              <a:rPr lang="en-US" smtClean="0"/>
              <a:t>8/18/17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648511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EA47256-7BE5-E143-BA24-6742E1FE46CE}" type="datetimeFigureOut">
              <a:rPr lang="en-US" smtClean="0"/>
              <a:t>8/18/17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1050784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EA47256-7BE5-E143-BA24-6742E1FE46CE}" type="datetimeFigureOut">
              <a:rPr lang="en-US" smtClean="0"/>
              <a:t>8/18/17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1777717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EA47256-7BE5-E143-BA24-6742E1FE46CE}" type="datetimeFigureOut">
              <a:rPr lang="en-US" smtClean="0"/>
              <a:t>8/18/17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161268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A47256-7BE5-E143-BA24-6742E1FE46CE}" type="datetimeFigureOut">
              <a:rPr lang="en-US" smtClean="0"/>
              <a:t>8/18/17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319233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A47256-7BE5-E143-BA24-6742E1FE46CE}" type="datetimeFigureOut">
              <a:rPr lang="en-US" smtClean="0"/>
              <a:t>8/18/17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935166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A47256-7BE5-E143-BA24-6742E1FE46CE}" type="datetimeFigureOut">
              <a:rPr lang="en-US" smtClean="0"/>
              <a:t>8/18/17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7F3179-9C81-8A47-9967-D411725BC10E}" type="slidenum">
              <a:rPr lang="en-US" smtClean="0"/>
              <a:t>‹#›</a:t>
            </a:fld>
            <a:endParaRPr lang="en-US"/>
          </a:p>
        </p:txBody>
      </p:sp>
    </p:spTree>
    <p:extLst>
      <p:ext uri="{BB962C8B-B14F-4D97-AF65-F5344CB8AC3E}">
        <p14:creationId xmlns:p14="http://schemas.microsoft.com/office/powerpoint/2010/main" val="205825524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A47256-7BE5-E143-BA24-6742E1FE46CE}" type="datetimeFigureOut">
              <a:rPr lang="en-US" smtClean="0"/>
              <a:t>8/18/17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7F3179-9C81-8A47-9967-D411725BC10E}" type="slidenum">
              <a:rPr lang="en-US" smtClean="0"/>
              <a:t>‹#›</a:t>
            </a:fld>
            <a:endParaRPr lang="en-US"/>
          </a:p>
        </p:txBody>
      </p:sp>
    </p:spTree>
    <p:extLst>
      <p:ext uri="{BB962C8B-B14F-4D97-AF65-F5344CB8AC3E}">
        <p14:creationId xmlns:p14="http://schemas.microsoft.com/office/powerpoint/2010/main" val="72994573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graphite.wikidot.com/" TargetMode="External"/><Relationship Id="rId4" Type="http://schemas.openxmlformats.org/officeDocument/2006/relationships/hyperlink" Target="http://www.nurkiewicz.com/2015/02/storing-months-of-historical-metrics.html" TargetMode="External"/><Relationship Id="rId5" Type="http://schemas.openxmlformats.org/officeDocument/2006/relationships/hyperlink" Target="https://github.com/Netflix/Hystrix/tree/master/hystrix-contrib/hystrix-servo-metrics-publisher" TargetMode="External"/><Relationship Id="rId6" Type="http://schemas.openxmlformats.org/officeDocument/2006/relationships/hyperlink" Target="http://www.oracle.com/technetwork/articles/java/javamanagement-140525.html" TargetMode="External"/><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9.tiff"/></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7" Type="http://schemas.openxmlformats.org/officeDocument/2006/relationships/image" Target="../media/image8.tif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Netflix/Turbine" TargetMode="External"/><Relationship Id="rId4" Type="http://schemas.openxmlformats.org/officeDocument/2006/relationships/hyperlink" Target="https://speakerdeck.com/benjchristensen/application-resilience-engineering-and-operations-at-netflix-with-hystrix-javaone-2013" TargetMode="External"/><Relationship Id="rId5" Type="http://schemas.openxmlformats.org/officeDocument/2006/relationships/hyperlink" Target="http://www.ebaytechblog.com/2015/09/08/application-resiliency-using-netflix-hystrix/" TargetMode="External"/><Relationship Id="rId6" Type="http://schemas.openxmlformats.org/officeDocument/2006/relationships/image" Target="../media/image9.tiff"/><Relationship Id="rId7" Type="http://schemas.openxmlformats.org/officeDocument/2006/relationships/image" Target="../media/image10.tiff"/><Relationship Id="rId8" Type="http://schemas.openxmlformats.org/officeDocument/2006/relationships/image" Target="../media/image11.tiff"/><Relationship Id="rId9" Type="http://schemas.openxmlformats.org/officeDocument/2006/relationships/image" Target="../media/image12.tiff"/><Relationship Id="rId10" Type="http://schemas.openxmlformats.org/officeDocument/2006/relationships/image" Target="../media/image13.tiff"/><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Netflix/Hystrix/wiki/Configuration" TargetMode="External"/><Relationship Id="rId4" Type="http://schemas.openxmlformats.org/officeDocument/2006/relationships/image" Target="../media/image5.tiff"/><Relationship Id="rId5" Type="http://schemas.openxmlformats.org/officeDocument/2006/relationships/image" Target="../media/image14.tiff"/><Relationship Id="rId6" Type="http://schemas.openxmlformats.org/officeDocument/2006/relationships/image" Target="../media/image15.tiff"/><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etflix/Hystrix/tree/master/hystrix-contrib/hystrix-servo-metrics-publisher" TargetMode="External"/><Relationship Id="rId4" Type="http://schemas.openxmlformats.org/officeDocument/2006/relationships/hyperlink" Target="https://netflix.github.io/Hystrix/javadoc/com/netflix/hystrix/strategy/eventnotifier/HystrixEventNotifier.html" TargetMode="External"/><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6.tiff"/></Relationships>
</file>

<file path=ppt/slides/_rels/slide8.xml.rels><?xml version="1.0" encoding="UTF-8" standalone="yes"?>
<Relationships xmlns="http://schemas.openxmlformats.org/package/2006/relationships"><Relationship Id="rId3" Type="http://schemas.openxmlformats.org/officeDocument/2006/relationships/image" Target="../media/image17.tiff"/><Relationship Id="rId4" Type="http://schemas.openxmlformats.org/officeDocument/2006/relationships/image" Target="../media/image18.tiff"/><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Netflix/Hystrix/tree/master/hystrix-contrib/hystrix-javanica" TargetMode="External"/><Relationship Id="rId4" Type="http://schemas.openxmlformats.org/officeDocument/2006/relationships/hyperlink" Target="https://github.com/Netflix/Hystrix/tree/master/hystrix-contrib/hystrix-javanica#configuration" TargetMode="External"/><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700088"/>
            <a:ext cx="9144000" cy="3014669"/>
          </a:xfrm>
        </p:spPr>
        <p:txBody>
          <a:bodyPr>
            <a:normAutofit fontScale="90000"/>
          </a:bodyPr>
          <a:lstStyle/>
          <a:p>
            <a:r>
              <a:rPr lang="en-US" sz="4000" b="1" i="1" dirty="0" smtClean="0">
                <a:solidFill>
                  <a:schemeClr val="accent1"/>
                </a:solidFill>
                <a:latin typeface="Al Bayan Plain" charset="-78"/>
                <a:ea typeface="Al Bayan Plain" charset="-78"/>
                <a:cs typeface="Al Bayan Plain" charset="-78"/>
              </a:rPr>
              <a:t>Managing failures</a:t>
            </a:r>
            <a:r>
              <a:rPr lang="en-US" sz="4000" b="1" i="1" dirty="0">
                <a:solidFill>
                  <a:schemeClr val="accent1"/>
                </a:solidFill>
                <a:latin typeface="Al Bayan Plain" charset="-78"/>
                <a:ea typeface="Al Bayan Plain" charset="-78"/>
                <a:cs typeface="Al Bayan Plain" charset="-78"/>
              </a:rPr>
              <a:t> </a:t>
            </a:r>
            <a:r>
              <a:rPr lang="en-US" sz="4000" b="1" i="1" dirty="0" smtClean="0">
                <a:solidFill>
                  <a:schemeClr val="accent1"/>
                </a:solidFill>
                <a:latin typeface="Al Bayan Plain" charset="-78"/>
                <a:ea typeface="Al Bayan Plain" charset="-78"/>
                <a:cs typeface="Al Bayan Plain" charset="-78"/>
              </a:rPr>
              <a:t>from dependencies </a:t>
            </a:r>
            <a:br>
              <a:rPr lang="en-US" sz="4000" b="1" i="1" dirty="0" smtClean="0">
                <a:solidFill>
                  <a:schemeClr val="accent1"/>
                </a:solidFill>
                <a:latin typeface="Al Bayan Plain" charset="-78"/>
                <a:ea typeface="Al Bayan Plain" charset="-78"/>
                <a:cs typeface="Al Bayan Plain" charset="-78"/>
              </a:rPr>
            </a:br>
            <a:r>
              <a:rPr lang="en-US" sz="4000" b="1" i="1" dirty="0" smtClean="0">
                <a:solidFill>
                  <a:schemeClr val="accent1"/>
                </a:solidFill>
                <a:latin typeface="Al Bayan Plain" charset="-78"/>
                <a:ea typeface="Al Bayan Plain" charset="-78"/>
                <a:cs typeface="Al Bayan Plain" charset="-78"/>
              </a:rPr>
              <a:t>&amp;</a:t>
            </a:r>
            <a:r>
              <a:rPr lang="en-US" sz="4000" b="1" i="1" dirty="0">
                <a:solidFill>
                  <a:schemeClr val="accent1"/>
                </a:solidFill>
                <a:latin typeface="Al Bayan Plain" charset="-78"/>
                <a:ea typeface="Al Bayan Plain" charset="-78"/>
                <a:cs typeface="Al Bayan Plain" charset="-78"/>
              </a:rPr>
              <a:t/>
            </a:r>
            <a:br>
              <a:rPr lang="en-US" sz="4000" b="1" i="1" dirty="0">
                <a:solidFill>
                  <a:schemeClr val="accent1"/>
                </a:solidFill>
                <a:latin typeface="Al Bayan Plain" charset="-78"/>
                <a:ea typeface="Al Bayan Plain" charset="-78"/>
                <a:cs typeface="Al Bayan Plain" charset="-78"/>
              </a:rPr>
            </a:br>
            <a:r>
              <a:rPr lang="en-US" sz="4000" b="1" i="1" dirty="0" smtClean="0">
                <a:solidFill>
                  <a:schemeClr val="accent1"/>
                </a:solidFill>
                <a:latin typeface="Al Bayan Plain" charset="-78"/>
                <a:ea typeface="Al Bayan Plain" charset="-78"/>
                <a:cs typeface="Al Bayan Plain" charset="-78"/>
              </a:rPr>
              <a:t>monitoring health and traffics for </a:t>
            </a:r>
            <a:r>
              <a:rPr lang="en-US" sz="4000" b="1" i="1" dirty="0" smtClean="0">
                <a:solidFill>
                  <a:srgbClr val="002060"/>
                </a:solidFill>
                <a:latin typeface="Al Bayan Plain" charset="-78"/>
                <a:ea typeface="Al Bayan Plain" charset="-78"/>
                <a:cs typeface="Al Bayan Plain" charset="-78"/>
              </a:rPr>
              <a:t>services</a:t>
            </a:r>
            <a:r>
              <a:rPr lang="en-US" sz="3600" b="1" i="1" dirty="0" smtClean="0">
                <a:solidFill>
                  <a:schemeClr val="accent1"/>
                </a:solidFill>
                <a:latin typeface="Al Bayan Plain" charset="-78"/>
                <a:ea typeface="Al Bayan Plain" charset="-78"/>
                <a:cs typeface="Al Bayan Plain" charset="-78"/>
              </a:rPr>
              <a:t/>
            </a:r>
            <a:br>
              <a:rPr lang="en-US" sz="3600" b="1" i="1" dirty="0" smtClean="0">
                <a:solidFill>
                  <a:schemeClr val="accent1"/>
                </a:solidFill>
                <a:latin typeface="Al Bayan Plain" charset="-78"/>
                <a:ea typeface="Al Bayan Plain" charset="-78"/>
                <a:cs typeface="Al Bayan Plain" charset="-78"/>
              </a:rPr>
            </a:br>
            <a:r>
              <a:rPr lang="en-US" sz="3600" b="1" i="1" dirty="0" smtClean="0">
                <a:latin typeface="Al Bayan Plain" charset="-78"/>
                <a:ea typeface="Al Bayan Plain" charset="-78"/>
                <a:cs typeface="Al Bayan Plain" charset="-78"/>
              </a:rPr>
              <a:t/>
            </a:r>
            <a:br>
              <a:rPr lang="en-US" sz="3600" b="1" i="1" dirty="0" smtClean="0">
                <a:latin typeface="Al Bayan Plain" charset="-78"/>
                <a:ea typeface="Al Bayan Plain" charset="-78"/>
                <a:cs typeface="Al Bayan Plain" charset="-78"/>
              </a:rPr>
            </a:br>
            <a:r>
              <a:rPr lang="en-US" sz="2200" b="1" i="1" dirty="0" smtClean="0">
                <a:latin typeface="Al Bayan Plain" charset="-78"/>
                <a:ea typeface="Al Bayan Plain" charset="-78"/>
                <a:cs typeface="Al Bayan Plain" charset="-78"/>
              </a:rPr>
              <a:t>using</a:t>
            </a:r>
            <a:r>
              <a:rPr lang="en-US" sz="3600" i="1" dirty="0" smtClean="0">
                <a:latin typeface="Al Bayan Plain" charset="-78"/>
                <a:ea typeface="Al Bayan Plain" charset="-78"/>
                <a:cs typeface="Al Bayan Plain" charset="-78"/>
              </a:rPr>
              <a:t/>
            </a:r>
            <a:br>
              <a:rPr lang="en-US" sz="3600" i="1" dirty="0" smtClean="0">
                <a:latin typeface="Al Bayan Plain" charset="-78"/>
                <a:ea typeface="Al Bayan Plain" charset="-78"/>
                <a:cs typeface="Al Bayan Plain" charset="-78"/>
              </a:rPr>
            </a:br>
            <a:r>
              <a:rPr lang="en-US" sz="3600" i="1" dirty="0" smtClean="0">
                <a:latin typeface="Al Bayan Plain" charset="-78"/>
                <a:ea typeface="Al Bayan Plain" charset="-78"/>
                <a:cs typeface="Al Bayan Plain" charset="-78"/>
              </a:rPr>
              <a:t/>
            </a:r>
            <a:br>
              <a:rPr lang="en-US" sz="3600" i="1" dirty="0" smtClean="0">
                <a:latin typeface="Al Bayan Plain" charset="-78"/>
                <a:ea typeface="Al Bayan Plain" charset="-78"/>
                <a:cs typeface="Al Bayan Plain" charset="-78"/>
              </a:rPr>
            </a:br>
            <a:endParaRPr lang="en-US" sz="3600" dirty="0">
              <a:latin typeface="Al Bayan Plain" charset="-78"/>
              <a:ea typeface="Al Bayan Plain" charset="-78"/>
              <a:cs typeface="Al Bayan Plain" charset="-78"/>
            </a:endParaRPr>
          </a:p>
        </p:txBody>
      </p:sp>
      <p:pic>
        <p:nvPicPr>
          <p:cNvPr id="11" name="Picture 10"/>
          <p:cNvPicPr>
            <a:picLocks noChangeAspect="1"/>
          </p:cNvPicPr>
          <p:nvPr/>
        </p:nvPicPr>
        <p:blipFill>
          <a:blip r:embed="rId3"/>
          <a:stretch>
            <a:fillRect/>
          </a:stretch>
        </p:blipFill>
        <p:spPr>
          <a:xfrm>
            <a:off x="2400300" y="3543305"/>
            <a:ext cx="5177790" cy="2743201"/>
          </a:xfrm>
          <a:prstGeom prst="rect">
            <a:avLst/>
          </a:prstGeom>
        </p:spPr>
      </p:pic>
      <p:pic>
        <p:nvPicPr>
          <p:cNvPr id="12" name="Picture 11"/>
          <p:cNvPicPr>
            <a:picLocks noChangeAspect="1"/>
          </p:cNvPicPr>
          <p:nvPr/>
        </p:nvPicPr>
        <p:blipFill>
          <a:blip r:embed="rId4"/>
          <a:stretch>
            <a:fillRect/>
          </a:stretch>
        </p:blipFill>
        <p:spPr>
          <a:xfrm>
            <a:off x="7288696" y="3543305"/>
            <a:ext cx="3078314" cy="1306992"/>
          </a:xfrm>
          <a:prstGeom prst="rect">
            <a:avLst/>
          </a:prstGeom>
          <a:effectLst>
            <a:innerShdw blurRad="114300">
              <a:prstClr val="black"/>
            </a:innerShdw>
          </a:effectLst>
        </p:spPr>
      </p:pic>
      <p:pic>
        <p:nvPicPr>
          <p:cNvPr id="13" name="Picture 12"/>
          <p:cNvPicPr>
            <a:picLocks noChangeAspect="1"/>
          </p:cNvPicPr>
          <p:nvPr/>
        </p:nvPicPr>
        <p:blipFill>
          <a:blip r:embed="rId5"/>
          <a:stretch>
            <a:fillRect/>
          </a:stretch>
        </p:blipFill>
        <p:spPr>
          <a:xfrm>
            <a:off x="7288696" y="5565912"/>
            <a:ext cx="3078314" cy="720593"/>
          </a:xfrm>
          <a:prstGeom prst="rect">
            <a:avLst/>
          </a:prstGeom>
        </p:spPr>
      </p:pic>
    </p:spTree>
    <p:extLst>
      <p:ext uri="{BB962C8B-B14F-4D97-AF65-F5344CB8AC3E}">
        <p14:creationId xmlns:p14="http://schemas.microsoft.com/office/powerpoint/2010/main" val="5291011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ctrTitle"/>
          </p:nvPr>
        </p:nvSpPr>
        <p:spPr>
          <a:xfrm>
            <a:off x="1524000" y="471488"/>
            <a:ext cx="10397490" cy="1571625"/>
          </a:xfrm>
        </p:spPr>
        <p:txBody>
          <a:bodyPr>
            <a:normAutofit fontScale="90000"/>
          </a:bodyPr>
          <a:lstStyle/>
          <a:p>
            <a:r>
              <a:rPr lang="en-US" dirty="0" smtClean="0">
                <a:latin typeface="Arial" charset="0"/>
                <a:ea typeface="Arial" charset="0"/>
                <a:cs typeface="Arial" charset="0"/>
              </a:rPr>
              <a:t/>
            </a:r>
            <a:br>
              <a:rPr lang="en-US" dirty="0" smtClean="0">
                <a:latin typeface="Arial" charset="0"/>
                <a:ea typeface="Arial" charset="0"/>
                <a:cs typeface="Arial" charset="0"/>
              </a:rPr>
            </a:br>
            <a:endParaRPr lang="en-US" dirty="0">
              <a:latin typeface="Arial" charset="0"/>
              <a:ea typeface="Arial" charset="0"/>
              <a:cs typeface="Arial" charset="0"/>
            </a:endParaRPr>
          </a:p>
        </p:txBody>
      </p:sp>
      <p:sp>
        <p:nvSpPr>
          <p:cNvPr id="17" name="Text Placeholder 1"/>
          <p:cNvSpPr txBox="1">
            <a:spLocks/>
          </p:cNvSpPr>
          <p:nvPr/>
        </p:nvSpPr>
        <p:spPr>
          <a:xfrm>
            <a:off x="468630" y="471488"/>
            <a:ext cx="11109288" cy="638651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pl-PL" sz="2800" b="1" dirty="0" smtClean="0">
                <a:solidFill>
                  <a:schemeClr val="accent1"/>
                </a:solidFill>
              </a:rPr>
              <a:t>Connect </a:t>
            </a:r>
            <a:r>
              <a:rPr lang="pl-PL" sz="2800" b="1" dirty="0">
                <a:solidFill>
                  <a:schemeClr val="accent1"/>
                </a:solidFill>
              </a:rPr>
              <a:t>a monitoring system to </a:t>
            </a:r>
            <a:r>
              <a:rPr lang="pl-PL" sz="2800" b="1" dirty="0" err="1" smtClean="0">
                <a:solidFill>
                  <a:schemeClr val="accent1"/>
                </a:solidFill>
              </a:rPr>
              <a:t>Hystrix</a:t>
            </a:r>
            <a:r>
              <a:rPr lang="is-IS" sz="2800" b="1" dirty="0" smtClean="0">
                <a:solidFill>
                  <a:schemeClr val="accent1"/>
                </a:solidFill>
              </a:rPr>
              <a:t>…</a:t>
            </a:r>
            <a:r>
              <a:rPr lang="pl-PL" sz="2800" b="1" dirty="0" smtClean="0">
                <a:solidFill>
                  <a:schemeClr val="accent1"/>
                </a:solidFill>
              </a:rPr>
              <a:t> </a:t>
            </a:r>
          </a:p>
          <a:p>
            <a:pPr marL="285750" indent="-285750" algn="l">
              <a:lnSpc>
                <a:spcPct val="100000"/>
              </a:lnSpc>
              <a:spcBef>
                <a:spcPts val="0"/>
              </a:spcBef>
              <a:buFont typeface="Arial" charset="0"/>
              <a:buChar char="•"/>
              <a:defRPr/>
            </a:pPr>
            <a:endParaRPr lang="pl-PL" dirty="0" smtClean="0">
              <a:latin typeface="Arial" charset="0"/>
              <a:ea typeface="Arial" charset="0"/>
              <a:cs typeface="Arial" charset="0"/>
            </a:endParaRPr>
          </a:p>
          <a:p>
            <a:pPr marL="285750" indent="-285750" algn="l">
              <a:lnSpc>
                <a:spcPct val="100000"/>
              </a:lnSpc>
              <a:spcBef>
                <a:spcPts val="0"/>
              </a:spcBef>
              <a:buFont typeface="Arial" charset="0"/>
              <a:buChar char="•"/>
              <a:defRPr/>
            </a:pPr>
            <a:r>
              <a:rPr lang="pl-PL" dirty="0" err="1" smtClean="0">
                <a:latin typeface="Arial" charset="0"/>
                <a:ea typeface="Arial" charset="0"/>
                <a:cs typeface="Arial" charset="0"/>
              </a:rPr>
              <a:t>Storing</a:t>
            </a:r>
            <a:r>
              <a:rPr lang="pl-PL" dirty="0" smtClean="0">
                <a:latin typeface="Arial" charset="0"/>
                <a:ea typeface="Arial" charset="0"/>
                <a:cs typeface="Arial" charset="0"/>
              </a:rPr>
              <a:t> </a:t>
            </a:r>
            <a:r>
              <a:rPr lang="pl-PL" dirty="0" err="1">
                <a:latin typeface="Arial" charset="0"/>
                <a:ea typeface="Arial" charset="0"/>
                <a:cs typeface="Arial" charset="0"/>
              </a:rPr>
              <a:t>historical</a:t>
            </a:r>
            <a:r>
              <a:rPr lang="pl-PL" dirty="0">
                <a:latin typeface="Arial" charset="0"/>
                <a:ea typeface="Arial" charset="0"/>
                <a:cs typeface="Arial" charset="0"/>
              </a:rPr>
              <a:t> </a:t>
            </a:r>
            <a:r>
              <a:rPr lang="pl-PL" dirty="0" err="1">
                <a:latin typeface="Arial" charset="0"/>
                <a:ea typeface="Arial" charset="0"/>
                <a:cs typeface="Arial" charset="0"/>
              </a:rPr>
              <a:t>metrics</a:t>
            </a:r>
            <a:r>
              <a:rPr lang="pl-PL" dirty="0">
                <a:latin typeface="Arial" charset="0"/>
                <a:ea typeface="Arial" charset="0"/>
                <a:cs typeface="Arial" charset="0"/>
              </a:rPr>
              <a:t> from </a:t>
            </a:r>
            <a:r>
              <a:rPr lang="pl-PL" dirty="0" err="1">
                <a:latin typeface="Arial" charset="0"/>
                <a:ea typeface="Arial" charset="0"/>
                <a:cs typeface="Arial" charset="0"/>
              </a:rPr>
              <a:t>Hystrix</a:t>
            </a:r>
            <a:r>
              <a:rPr lang="pl-PL" dirty="0">
                <a:latin typeface="Arial" charset="0"/>
                <a:ea typeface="Arial" charset="0"/>
                <a:cs typeface="Arial" charset="0"/>
              </a:rPr>
              <a:t> in </a:t>
            </a:r>
            <a:r>
              <a:rPr lang="pl-PL" dirty="0" err="1" smtClean="0">
                <a:latin typeface="Arial" charset="0"/>
                <a:ea typeface="Arial" charset="0"/>
                <a:cs typeface="Arial" charset="0"/>
              </a:rPr>
              <a:t>Graphite</a:t>
            </a:r>
            <a:endParaRPr lang="pl-PL" dirty="0">
              <a:latin typeface="Arial" charset="0"/>
              <a:ea typeface="Arial" charset="0"/>
              <a:cs typeface="Arial" charset="0"/>
            </a:endParaRPr>
          </a:p>
          <a:p>
            <a:pPr marL="742950" lvl="1" indent="-285750" algn="l">
              <a:lnSpc>
                <a:spcPct val="100000"/>
              </a:lnSpc>
              <a:spcBef>
                <a:spcPts val="0"/>
              </a:spcBef>
              <a:buFont typeface="Courier New" charset="0"/>
              <a:buChar char="o"/>
              <a:defRPr/>
            </a:pPr>
            <a:r>
              <a:rPr lang="pl-PL" dirty="0" err="1" smtClean="0">
                <a:latin typeface="Arial" charset="0"/>
                <a:ea typeface="Arial" charset="0"/>
                <a:cs typeface="Arial" charset="0"/>
              </a:rPr>
              <a:t>you</a:t>
            </a:r>
            <a:r>
              <a:rPr lang="pl-PL" dirty="0" smtClean="0">
                <a:latin typeface="Arial" charset="0"/>
                <a:ea typeface="Arial" charset="0"/>
                <a:cs typeface="Arial" charset="0"/>
              </a:rPr>
              <a:t> </a:t>
            </a:r>
            <a:r>
              <a:rPr lang="pl-PL" dirty="0" err="1">
                <a:latin typeface="Arial" charset="0"/>
                <a:ea typeface="Arial" charset="0"/>
                <a:cs typeface="Arial" charset="0"/>
              </a:rPr>
              <a:t>don't</a:t>
            </a:r>
            <a:r>
              <a:rPr lang="pl-PL" dirty="0">
                <a:latin typeface="Arial" charset="0"/>
                <a:ea typeface="Arial" charset="0"/>
                <a:cs typeface="Arial" charset="0"/>
              </a:rPr>
              <a:t> </a:t>
            </a:r>
            <a:r>
              <a:rPr lang="pl-PL" dirty="0" err="1">
                <a:latin typeface="Arial" charset="0"/>
                <a:ea typeface="Arial" charset="0"/>
                <a:cs typeface="Arial" charset="0"/>
              </a:rPr>
              <a:t>need</a:t>
            </a:r>
            <a:r>
              <a:rPr lang="pl-PL" dirty="0">
                <a:latin typeface="Arial" charset="0"/>
                <a:ea typeface="Arial" charset="0"/>
                <a:cs typeface="Arial" charset="0"/>
              </a:rPr>
              <a:t> </a:t>
            </a:r>
            <a:r>
              <a:rPr lang="pl-PL" dirty="0" err="1">
                <a:latin typeface="Arial" charset="0"/>
                <a:ea typeface="Arial" charset="0"/>
                <a:cs typeface="Arial" charset="0"/>
              </a:rPr>
              <a:t>two</a:t>
            </a:r>
            <a:r>
              <a:rPr lang="pl-PL" dirty="0">
                <a:latin typeface="Arial" charset="0"/>
                <a:ea typeface="Arial" charset="0"/>
                <a:cs typeface="Arial" charset="0"/>
              </a:rPr>
              <a:t> monitoring </a:t>
            </a:r>
            <a:r>
              <a:rPr lang="pl-PL" dirty="0" err="1">
                <a:latin typeface="Arial" charset="0"/>
                <a:ea typeface="Arial" charset="0"/>
                <a:cs typeface="Arial" charset="0"/>
              </a:rPr>
              <a:t>systems</a:t>
            </a:r>
            <a:r>
              <a:rPr lang="pl-PL" dirty="0">
                <a:latin typeface="Arial" charset="0"/>
                <a:ea typeface="Arial" charset="0"/>
                <a:cs typeface="Arial" charset="0"/>
              </a:rPr>
              <a:t> for </a:t>
            </a:r>
            <a:r>
              <a:rPr lang="pl-PL" dirty="0" err="1">
                <a:latin typeface="Arial" charset="0"/>
                <a:ea typeface="Arial" charset="0"/>
                <a:cs typeface="Arial" charset="0"/>
              </a:rPr>
              <a:t>short</a:t>
            </a:r>
            <a:r>
              <a:rPr lang="pl-PL" dirty="0">
                <a:latin typeface="Arial" charset="0"/>
                <a:ea typeface="Arial" charset="0"/>
                <a:cs typeface="Arial" charset="0"/>
              </a:rPr>
              <a:t>-term </a:t>
            </a:r>
            <a:r>
              <a:rPr lang="pl-PL" dirty="0" err="1">
                <a:latin typeface="Arial" charset="0"/>
                <a:ea typeface="Arial" charset="0"/>
                <a:cs typeface="Arial" charset="0"/>
              </a:rPr>
              <a:t>metrics</a:t>
            </a:r>
            <a:r>
              <a:rPr lang="pl-PL" dirty="0">
                <a:latin typeface="Arial" charset="0"/>
                <a:ea typeface="Arial" charset="0"/>
                <a:cs typeface="Arial" charset="0"/>
              </a:rPr>
              <a:t> and </a:t>
            </a:r>
            <a:r>
              <a:rPr lang="pl-PL" dirty="0" err="1">
                <a:latin typeface="Arial" charset="0"/>
                <a:ea typeface="Arial" charset="0"/>
                <a:cs typeface="Arial" charset="0"/>
              </a:rPr>
              <a:t>long</a:t>
            </a:r>
            <a:r>
              <a:rPr lang="pl-PL" dirty="0">
                <a:latin typeface="Arial" charset="0"/>
                <a:ea typeface="Arial" charset="0"/>
                <a:cs typeface="Arial" charset="0"/>
              </a:rPr>
              <a:t>-term </a:t>
            </a:r>
            <a:r>
              <a:rPr lang="pl-PL" dirty="0" err="1">
                <a:latin typeface="Arial" charset="0"/>
                <a:ea typeface="Arial" charset="0"/>
                <a:cs typeface="Arial" charset="0"/>
              </a:rPr>
              <a:t>trends</a:t>
            </a:r>
            <a:r>
              <a:rPr lang="pl-PL" dirty="0">
                <a:latin typeface="Arial" charset="0"/>
                <a:ea typeface="Arial" charset="0"/>
                <a:cs typeface="Arial" charset="0"/>
              </a:rPr>
              <a:t>. </a:t>
            </a:r>
            <a:r>
              <a:rPr lang="pl-PL" dirty="0" err="1" smtClean="0">
                <a:latin typeface="Arial" charset="0"/>
                <a:ea typeface="Arial" charset="0"/>
                <a:cs typeface="Arial" charset="0"/>
              </a:rPr>
              <a:t>Instead</a:t>
            </a:r>
            <a:r>
              <a:rPr lang="pl-PL" dirty="0" smtClean="0">
                <a:latin typeface="Arial" charset="0"/>
                <a:ea typeface="Arial" charset="0"/>
                <a:cs typeface="Arial" charset="0"/>
              </a:rPr>
              <a:t> </a:t>
            </a:r>
            <a:r>
              <a:rPr lang="pl-PL" dirty="0" err="1">
                <a:latin typeface="Arial" charset="0"/>
                <a:ea typeface="Arial" charset="0"/>
                <a:cs typeface="Arial" charset="0"/>
              </a:rPr>
              <a:t>you</a:t>
            </a:r>
            <a:r>
              <a:rPr lang="pl-PL" dirty="0">
                <a:latin typeface="Arial" charset="0"/>
                <a:ea typeface="Arial" charset="0"/>
                <a:cs typeface="Arial" charset="0"/>
              </a:rPr>
              <a:t> </a:t>
            </a:r>
            <a:r>
              <a:rPr lang="pl-PL" dirty="0" err="1">
                <a:latin typeface="Arial" charset="0"/>
                <a:ea typeface="Arial" charset="0"/>
                <a:cs typeface="Arial" charset="0"/>
              </a:rPr>
              <a:t>can</a:t>
            </a:r>
            <a:r>
              <a:rPr lang="pl-PL" dirty="0">
                <a:latin typeface="Arial" charset="0"/>
                <a:ea typeface="Arial" charset="0"/>
                <a:cs typeface="Arial" charset="0"/>
              </a:rPr>
              <a:t> </a:t>
            </a:r>
            <a:r>
              <a:rPr lang="pl-PL" dirty="0" err="1">
                <a:latin typeface="Arial" charset="0"/>
                <a:ea typeface="Arial" charset="0"/>
                <a:cs typeface="Arial" charset="0"/>
              </a:rPr>
              <a:t>feed</a:t>
            </a:r>
            <a:r>
              <a:rPr lang="pl-PL" dirty="0">
                <a:latin typeface="Arial" charset="0"/>
                <a:ea typeface="Arial" charset="0"/>
                <a:cs typeface="Arial" charset="0"/>
              </a:rPr>
              <a:t> </a:t>
            </a:r>
            <a:r>
              <a:rPr lang="pl-PL" dirty="0">
                <a:latin typeface="Arial" charset="0"/>
                <a:ea typeface="Arial" charset="0"/>
                <a:cs typeface="Arial" charset="0"/>
                <a:hlinkClick r:id="rId3"/>
              </a:rPr>
              <a:t>Graphite</a:t>
            </a:r>
            <a:r>
              <a:rPr lang="pl-PL" dirty="0">
                <a:latin typeface="Arial" charset="0"/>
                <a:ea typeface="Arial" charset="0"/>
                <a:cs typeface="Arial" charset="0"/>
              </a:rPr>
              <a:t> </a:t>
            </a:r>
            <a:r>
              <a:rPr lang="pl-PL" dirty="0" err="1">
                <a:latin typeface="Arial" charset="0"/>
                <a:ea typeface="Arial" charset="0"/>
                <a:cs typeface="Arial" charset="0"/>
              </a:rPr>
              <a:t>directly</a:t>
            </a:r>
            <a:r>
              <a:rPr lang="pl-PL" dirty="0">
                <a:latin typeface="Arial" charset="0"/>
                <a:ea typeface="Arial" charset="0"/>
                <a:cs typeface="Arial" charset="0"/>
              </a:rPr>
              <a:t> with </a:t>
            </a:r>
            <a:r>
              <a:rPr lang="pl-PL" dirty="0" err="1">
                <a:latin typeface="Arial" charset="0"/>
                <a:ea typeface="Arial" charset="0"/>
                <a:cs typeface="Arial" charset="0"/>
              </a:rPr>
              <a:t>Hystrix</a:t>
            </a:r>
            <a:r>
              <a:rPr lang="pl-PL" dirty="0">
                <a:latin typeface="Arial" charset="0"/>
                <a:ea typeface="Arial" charset="0"/>
                <a:cs typeface="Arial" charset="0"/>
              </a:rPr>
              <a:t> </a:t>
            </a:r>
            <a:r>
              <a:rPr lang="pl-PL" dirty="0" err="1">
                <a:latin typeface="Arial" charset="0"/>
                <a:ea typeface="Arial" charset="0"/>
                <a:cs typeface="Arial" charset="0"/>
              </a:rPr>
              <a:t>metrics</a:t>
            </a:r>
            <a:r>
              <a:rPr lang="pl-PL" dirty="0" smtClean="0">
                <a:latin typeface="Arial" charset="0"/>
                <a:ea typeface="Arial" charset="0"/>
                <a:cs typeface="Arial" charset="0"/>
              </a:rPr>
              <a:t>.</a:t>
            </a:r>
          </a:p>
          <a:p>
            <a:pPr marL="742950" lvl="1" indent="-285750" algn="l">
              <a:lnSpc>
                <a:spcPct val="100000"/>
              </a:lnSpc>
              <a:spcBef>
                <a:spcPts val="0"/>
              </a:spcBef>
              <a:buFont typeface="Courier New" charset="0"/>
              <a:buChar char="o"/>
              <a:defRPr/>
            </a:pPr>
            <a:endParaRPr lang="pl-PL" dirty="0">
              <a:latin typeface="Arial" charset="0"/>
              <a:ea typeface="Arial" charset="0"/>
              <a:cs typeface="Arial" charset="0"/>
            </a:endParaRPr>
          </a:p>
          <a:p>
            <a:pPr marL="742950" lvl="1" indent="-285750" algn="l">
              <a:lnSpc>
                <a:spcPct val="100000"/>
              </a:lnSpc>
              <a:spcBef>
                <a:spcPts val="0"/>
              </a:spcBef>
              <a:buFont typeface="Courier New" charset="0"/>
              <a:buChar char="o"/>
              <a:defRPr/>
            </a:pPr>
            <a:r>
              <a:rPr lang="pl-PL" dirty="0">
                <a:latin typeface="Arial" charset="0"/>
                <a:ea typeface="Arial" charset="0"/>
                <a:cs typeface="Arial" charset="0"/>
              </a:rPr>
              <a:t>Read </a:t>
            </a:r>
            <a:r>
              <a:rPr lang="pl-PL" dirty="0" err="1">
                <a:latin typeface="Arial" charset="0"/>
                <a:ea typeface="Arial" charset="0"/>
                <a:cs typeface="Arial" charset="0"/>
              </a:rPr>
              <a:t>more</a:t>
            </a:r>
            <a:r>
              <a:rPr lang="pl-PL" dirty="0">
                <a:latin typeface="Arial" charset="0"/>
                <a:ea typeface="Arial" charset="0"/>
                <a:cs typeface="Arial" charset="0"/>
              </a:rPr>
              <a:t> on </a:t>
            </a:r>
            <a:r>
              <a:rPr lang="pl-PL" dirty="0">
                <a:latin typeface="Arial" charset="0"/>
                <a:ea typeface="Arial" charset="0"/>
                <a:cs typeface="Arial" charset="0"/>
                <a:hlinkClick r:id="rId4"/>
              </a:rPr>
              <a:t>http://</a:t>
            </a:r>
            <a:r>
              <a:rPr lang="pl-PL" dirty="0" smtClean="0">
                <a:latin typeface="Arial" charset="0"/>
                <a:ea typeface="Arial" charset="0"/>
                <a:cs typeface="Arial" charset="0"/>
                <a:hlinkClick r:id="rId4"/>
              </a:rPr>
              <a:t>www.nurkiewicz.com/2015/02/storing-months-of-historical-metrics.html</a:t>
            </a:r>
            <a:endParaRPr lang="pl-PL" dirty="0" smtClean="0">
              <a:latin typeface="Arial" charset="0"/>
              <a:ea typeface="Arial" charset="0"/>
              <a:cs typeface="Arial" charset="0"/>
            </a:endParaRPr>
          </a:p>
          <a:p>
            <a:pPr marL="742950" lvl="1" indent="-285750" algn="l">
              <a:lnSpc>
                <a:spcPct val="100000"/>
              </a:lnSpc>
              <a:spcBef>
                <a:spcPts val="0"/>
              </a:spcBef>
              <a:buFont typeface="Courier New" charset="0"/>
              <a:buChar char="o"/>
              <a:defRPr/>
            </a:pPr>
            <a:endParaRPr lang="pl-PL" dirty="0" smtClean="0">
              <a:latin typeface="Arial" charset="0"/>
              <a:ea typeface="Arial" charset="0"/>
              <a:cs typeface="Arial" charset="0"/>
            </a:endParaRPr>
          </a:p>
          <a:p>
            <a:pPr marL="342900" indent="-342900" algn="l">
              <a:lnSpc>
                <a:spcPct val="100000"/>
              </a:lnSpc>
              <a:spcBef>
                <a:spcPts val="0"/>
              </a:spcBef>
              <a:buFont typeface="Arial" charset="0"/>
              <a:buChar char="•"/>
              <a:defRPr/>
            </a:pPr>
            <a:r>
              <a:rPr lang="pl-PL" dirty="0" err="1">
                <a:latin typeface="Arial" charset="0"/>
                <a:ea typeface="Arial" charset="0"/>
                <a:cs typeface="Arial" charset="0"/>
              </a:rPr>
              <a:t>Utilize</a:t>
            </a:r>
            <a:r>
              <a:rPr lang="pl-PL" dirty="0">
                <a:latin typeface="Arial" charset="0"/>
                <a:ea typeface="Arial" charset="0"/>
                <a:cs typeface="Arial" charset="0"/>
              </a:rPr>
              <a:t> </a:t>
            </a:r>
            <a:r>
              <a:rPr lang="pl-PL" dirty="0">
                <a:latin typeface="Arial" charset="0"/>
                <a:ea typeface="Arial" charset="0"/>
                <a:cs typeface="Arial" charset="0"/>
                <a:hlinkClick r:id="rId5"/>
              </a:rPr>
              <a:t>hystrix-servo-metrics-publisher</a:t>
            </a:r>
            <a:r>
              <a:rPr lang="pl-PL" dirty="0">
                <a:latin typeface="Arial" charset="0"/>
                <a:ea typeface="Arial" charset="0"/>
                <a:cs typeface="Arial" charset="0"/>
              </a:rPr>
              <a:t> </a:t>
            </a:r>
            <a:r>
              <a:rPr lang="pl-PL" dirty="0" err="1">
                <a:latin typeface="Arial" charset="0"/>
                <a:ea typeface="Arial" charset="0"/>
                <a:cs typeface="Arial" charset="0"/>
              </a:rPr>
              <a:t>which</a:t>
            </a:r>
            <a:r>
              <a:rPr lang="pl-PL" dirty="0">
                <a:latin typeface="Arial" charset="0"/>
                <a:ea typeface="Arial" charset="0"/>
                <a:cs typeface="Arial" charset="0"/>
              </a:rPr>
              <a:t> </a:t>
            </a:r>
            <a:r>
              <a:rPr lang="pl-PL" dirty="0" err="1">
                <a:latin typeface="Arial" charset="0"/>
                <a:ea typeface="Arial" charset="0"/>
                <a:cs typeface="Arial" charset="0"/>
              </a:rPr>
              <a:t>exposes</a:t>
            </a:r>
            <a:r>
              <a:rPr lang="pl-PL" dirty="0">
                <a:latin typeface="Arial" charset="0"/>
                <a:ea typeface="Arial" charset="0"/>
                <a:cs typeface="Arial" charset="0"/>
              </a:rPr>
              <a:t> a lot of </a:t>
            </a:r>
            <a:r>
              <a:rPr lang="pl-PL" dirty="0" err="1">
                <a:latin typeface="Arial" charset="0"/>
                <a:ea typeface="Arial" charset="0"/>
                <a:cs typeface="Arial" charset="0"/>
              </a:rPr>
              <a:t>very</a:t>
            </a:r>
            <a:r>
              <a:rPr lang="pl-PL" dirty="0">
                <a:latin typeface="Arial" charset="0"/>
                <a:ea typeface="Arial" charset="0"/>
                <a:cs typeface="Arial" charset="0"/>
              </a:rPr>
              <a:t> </a:t>
            </a:r>
            <a:r>
              <a:rPr lang="pl-PL" dirty="0" err="1">
                <a:latin typeface="Arial" charset="0"/>
                <a:ea typeface="Arial" charset="0"/>
                <a:cs typeface="Arial" charset="0"/>
              </a:rPr>
              <a:t>useful</a:t>
            </a:r>
            <a:r>
              <a:rPr lang="pl-PL" dirty="0">
                <a:latin typeface="Arial" charset="0"/>
                <a:ea typeface="Arial" charset="0"/>
                <a:cs typeface="Arial" charset="0"/>
              </a:rPr>
              <a:t> </a:t>
            </a:r>
            <a:r>
              <a:rPr lang="pl-PL" dirty="0" err="1">
                <a:latin typeface="Arial" charset="0"/>
                <a:ea typeface="Arial" charset="0"/>
                <a:cs typeface="Arial" charset="0"/>
              </a:rPr>
              <a:t>metrics</a:t>
            </a:r>
            <a:r>
              <a:rPr lang="pl-PL" dirty="0">
                <a:latin typeface="Arial" charset="0"/>
                <a:ea typeface="Arial" charset="0"/>
                <a:cs typeface="Arial" charset="0"/>
              </a:rPr>
              <a:t> </a:t>
            </a:r>
            <a:r>
              <a:rPr lang="pl-PL" dirty="0" err="1">
                <a:latin typeface="Arial" charset="0"/>
                <a:ea typeface="Arial" charset="0"/>
                <a:cs typeface="Arial" charset="0"/>
              </a:rPr>
              <a:t>over</a:t>
            </a:r>
            <a:r>
              <a:rPr lang="pl-PL" dirty="0">
                <a:latin typeface="Arial" charset="0"/>
                <a:ea typeface="Arial" charset="0"/>
                <a:cs typeface="Arial" charset="0"/>
              </a:rPr>
              <a:t> </a:t>
            </a:r>
            <a:r>
              <a:rPr lang="pl-PL" dirty="0">
                <a:latin typeface="Arial" charset="0"/>
                <a:ea typeface="Arial" charset="0"/>
                <a:cs typeface="Arial" charset="0"/>
                <a:hlinkClick r:id="rId6"/>
              </a:rPr>
              <a:t>JMX</a:t>
            </a:r>
            <a:r>
              <a:rPr lang="pl-PL" dirty="0">
                <a:latin typeface="Arial" charset="0"/>
                <a:ea typeface="Arial" charset="0"/>
                <a:cs typeface="Arial" charset="0"/>
              </a:rPr>
              <a:t>. </a:t>
            </a:r>
            <a:r>
              <a:rPr lang="pl-PL" dirty="0" err="1">
                <a:latin typeface="Arial" charset="0"/>
                <a:ea typeface="Arial" charset="0"/>
                <a:cs typeface="Arial" charset="0"/>
              </a:rPr>
              <a:t>It’s</a:t>
            </a:r>
            <a:r>
              <a:rPr lang="pl-PL" dirty="0">
                <a:latin typeface="Arial" charset="0"/>
                <a:ea typeface="Arial" charset="0"/>
                <a:cs typeface="Arial" charset="0"/>
              </a:rPr>
              <a:t> a </a:t>
            </a:r>
            <a:r>
              <a:rPr lang="pl-PL" dirty="0" err="1">
                <a:latin typeface="Arial" charset="0"/>
                <a:ea typeface="Arial" charset="0"/>
                <a:cs typeface="Arial" charset="0"/>
              </a:rPr>
              <a:t>plugin</a:t>
            </a:r>
            <a:r>
              <a:rPr lang="pl-PL" dirty="0">
                <a:latin typeface="Arial" charset="0"/>
                <a:ea typeface="Arial" charset="0"/>
                <a:cs typeface="Arial" charset="0"/>
              </a:rPr>
              <a:t> </a:t>
            </a:r>
            <a:r>
              <a:rPr lang="pl-PL" dirty="0" err="1">
                <a:latin typeface="Arial" charset="0"/>
                <a:ea typeface="Arial" charset="0"/>
                <a:cs typeface="Arial" charset="0"/>
              </a:rPr>
              <a:t>which</a:t>
            </a:r>
            <a:r>
              <a:rPr lang="pl-PL" dirty="0">
                <a:latin typeface="Arial" charset="0"/>
                <a:ea typeface="Arial" charset="0"/>
                <a:cs typeface="Arial" charset="0"/>
              </a:rPr>
              <a:t> </a:t>
            </a:r>
            <a:r>
              <a:rPr lang="pl-PL" dirty="0" err="1">
                <a:latin typeface="Arial" charset="0"/>
                <a:ea typeface="Arial" charset="0"/>
                <a:cs typeface="Arial" charset="0"/>
              </a:rPr>
              <a:t>should</a:t>
            </a:r>
            <a:r>
              <a:rPr lang="pl-PL" dirty="0">
                <a:latin typeface="Arial" charset="0"/>
                <a:ea typeface="Arial" charset="0"/>
                <a:cs typeface="Arial" charset="0"/>
              </a:rPr>
              <a:t> be </a:t>
            </a:r>
            <a:r>
              <a:rPr lang="pl-PL" dirty="0" err="1">
                <a:latin typeface="Arial" charset="0"/>
                <a:ea typeface="Arial" charset="0"/>
                <a:cs typeface="Arial" charset="0"/>
              </a:rPr>
              <a:t>explicitly</a:t>
            </a:r>
            <a:r>
              <a:rPr lang="pl-PL" dirty="0">
                <a:latin typeface="Arial" charset="0"/>
                <a:ea typeface="Arial" charset="0"/>
                <a:cs typeface="Arial" charset="0"/>
              </a:rPr>
              <a:t> </a:t>
            </a:r>
            <a:r>
              <a:rPr lang="pl-PL" dirty="0" err="1">
                <a:latin typeface="Arial" charset="0"/>
                <a:ea typeface="Arial" charset="0"/>
                <a:cs typeface="Arial" charset="0"/>
              </a:rPr>
              <a:t>registered</a:t>
            </a:r>
            <a:r>
              <a:rPr lang="pl-PL" dirty="0">
                <a:latin typeface="Arial" charset="0"/>
                <a:ea typeface="Arial" charset="0"/>
                <a:cs typeface="Arial" charset="0"/>
              </a:rPr>
              <a:t> with </a:t>
            </a:r>
            <a:r>
              <a:rPr lang="pl-PL" dirty="0" err="1">
                <a:latin typeface="Arial" charset="0"/>
                <a:ea typeface="Arial" charset="0"/>
                <a:cs typeface="Arial" charset="0"/>
              </a:rPr>
              <a:t>Hystrix</a:t>
            </a:r>
            <a:r>
              <a:rPr lang="pl-PL" dirty="0">
                <a:latin typeface="Arial" charset="0"/>
                <a:ea typeface="Arial" charset="0"/>
                <a:cs typeface="Arial" charset="0"/>
              </a:rPr>
              <a:t> </a:t>
            </a:r>
          </a:p>
          <a:p>
            <a:pPr algn="l">
              <a:lnSpc>
                <a:spcPct val="100000"/>
              </a:lnSpc>
              <a:spcBef>
                <a:spcPts val="0"/>
              </a:spcBef>
              <a:defRPr/>
            </a:pPr>
            <a:endParaRPr lang="pl-PL" dirty="0" smtClean="0">
              <a:latin typeface="Arial" charset="0"/>
              <a:ea typeface="Arial" charset="0"/>
              <a:cs typeface="Arial" charset="0"/>
            </a:endParaRPr>
          </a:p>
          <a:p>
            <a:pPr algn="l">
              <a:lnSpc>
                <a:spcPct val="100000"/>
              </a:lnSpc>
              <a:spcBef>
                <a:spcPts val="0"/>
              </a:spcBef>
              <a:defRPr/>
            </a:pPr>
            <a:endParaRPr lang="pl-PL" sz="1800" dirty="0">
              <a:latin typeface="Arial" charset="0"/>
              <a:ea typeface="Arial" charset="0"/>
              <a:cs typeface="Arial" charset="0"/>
            </a:endParaRPr>
          </a:p>
          <a:p>
            <a:endParaRPr lang="en-US" sz="1400" dirty="0"/>
          </a:p>
          <a:p>
            <a:pPr marL="285750" indent="-285750" algn="l">
              <a:buFont typeface="Arial" charset="0"/>
              <a:buChar char="•"/>
            </a:pPr>
            <a:endParaRPr lang="pl-PL" sz="1400" dirty="0">
              <a:latin typeface="Arial" charset="0"/>
              <a:ea typeface="Arial" charset="0"/>
              <a:cs typeface="Arial" charset="0"/>
            </a:endParaRPr>
          </a:p>
        </p:txBody>
      </p:sp>
    </p:spTree>
    <p:extLst>
      <p:ext uri="{BB962C8B-B14F-4D97-AF65-F5344CB8AC3E}">
        <p14:creationId xmlns:p14="http://schemas.microsoft.com/office/powerpoint/2010/main" val="11999741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ctrTitle"/>
          </p:nvPr>
        </p:nvSpPr>
        <p:spPr>
          <a:xfrm>
            <a:off x="1524000" y="471488"/>
            <a:ext cx="9144000" cy="1571625"/>
          </a:xfrm>
        </p:spPr>
        <p:txBody>
          <a:bodyPr>
            <a:normAutofit fontScale="90000"/>
          </a:bodyPr>
          <a:lstStyle/>
          <a:p>
            <a:r>
              <a:rPr lang="en-US" dirty="0" smtClean="0">
                <a:latin typeface="Arial" charset="0"/>
                <a:ea typeface="Arial" charset="0"/>
                <a:cs typeface="Arial" charset="0"/>
              </a:rPr>
              <a:t/>
            </a:r>
            <a:br>
              <a:rPr lang="en-US" dirty="0" smtClean="0">
                <a:latin typeface="Arial" charset="0"/>
                <a:ea typeface="Arial" charset="0"/>
                <a:cs typeface="Arial" charset="0"/>
              </a:rPr>
            </a:br>
            <a:endParaRPr lang="en-US" dirty="0">
              <a:latin typeface="Arial" charset="0"/>
              <a:ea typeface="Arial" charset="0"/>
              <a:cs typeface="Arial" charset="0"/>
            </a:endParaRPr>
          </a:p>
        </p:txBody>
      </p:sp>
      <p:sp>
        <p:nvSpPr>
          <p:cNvPr id="17" name="Text Placeholder 1"/>
          <p:cNvSpPr txBox="1">
            <a:spLocks/>
          </p:cNvSpPr>
          <p:nvPr/>
        </p:nvSpPr>
        <p:spPr>
          <a:xfrm>
            <a:off x="468630" y="471488"/>
            <a:ext cx="11452860" cy="627221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pl-PL" sz="1800" dirty="0"/>
          </a:p>
        </p:txBody>
      </p:sp>
      <p:pic>
        <p:nvPicPr>
          <p:cNvPr id="2" name="Picture 1"/>
          <p:cNvPicPr>
            <a:picLocks noChangeAspect="1"/>
          </p:cNvPicPr>
          <p:nvPr/>
        </p:nvPicPr>
        <p:blipFill>
          <a:blip r:embed="rId3"/>
          <a:stretch>
            <a:fillRect/>
          </a:stretch>
        </p:blipFill>
        <p:spPr>
          <a:xfrm>
            <a:off x="2895600" y="1035050"/>
            <a:ext cx="6400800" cy="4787900"/>
          </a:xfrm>
          <a:prstGeom prst="rect">
            <a:avLst/>
          </a:prstGeom>
        </p:spPr>
      </p:pic>
    </p:spTree>
    <p:extLst>
      <p:ext uri="{BB962C8B-B14F-4D97-AF65-F5344CB8AC3E}">
        <p14:creationId xmlns:p14="http://schemas.microsoft.com/office/powerpoint/2010/main" val="457360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p:cNvSpPr>
            <a:spLocks noGrp="1"/>
          </p:cNvSpPr>
          <p:nvPr>
            <p:ph type="ctrTitle"/>
          </p:nvPr>
        </p:nvSpPr>
        <p:spPr>
          <a:xfrm>
            <a:off x="0" y="0"/>
            <a:ext cx="12192000" cy="1543050"/>
          </a:xfrm>
        </p:spPr>
        <p:txBody>
          <a:bodyPr>
            <a:noAutofit/>
          </a:bodyPr>
          <a:lstStyle/>
          <a:p>
            <a:r>
              <a:rPr lang="en-US" sz="3600" b="1" dirty="0" smtClean="0">
                <a:solidFill>
                  <a:schemeClr val="accent1"/>
                </a:solidFill>
                <a:latin typeface="Arial" charset="0"/>
                <a:ea typeface="Arial" charset="0"/>
                <a:cs typeface="Arial" charset="0"/>
              </a:rPr>
              <a:t>Agenda</a:t>
            </a:r>
            <a:r>
              <a:rPr lang="en-US" sz="4000" dirty="0" smtClean="0">
                <a:latin typeface="Arial" charset="0"/>
                <a:ea typeface="Arial" charset="0"/>
                <a:cs typeface="Arial" charset="0"/>
              </a:rPr>
              <a:t/>
            </a:r>
            <a:br>
              <a:rPr lang="en-US" sz="4000" dirty="0" smtClean="0">
                <a:latin typeface="Arial" charset="0"/>
                <a:ea typeface="Arial" charset="0"/>
                <a:cs typeface="Arial" charset="0"/>
              </a:rPr>
            </a:br>
            <a:endParaRPr lang="en-US" sz="4000" dirty="0">
              <a:latin typeface="Arial" charset="0"/>
              <a:ea typeface="Arial" charset="0"/>
              <a:cs typeface="Arial" charset="0"/>
            </a:endParaRPr>
          </a:p>
        </p:txBody>
      </p:sp>
      <p:sp>
        <p:nvSpPr>
          <p:cNvPr id="17" name="Text Placeholder 1"/>
          <p:cNvSpPr txBox="1">
            <a:spLocks/>
          </p:cNvSpPr>
          <p:nvPr/>
        </p:nvSpPr>
        <p:spPr>
          <a:xfrm>
            <a:off x="1614487" y="1214438"/>
            <a:ext cx="9329737" cy="5529262"/>
          </a:xfrm>
          <a:prstGeom prst="rect">
            <a:avLst/>
          </a:prstGeom>
        </p:spPr>
        <p:txBody>
          <a:bodyPr vert="horz" lIns="91440" tIns="45720" rIns="91440" bIns="45720" rtlCol="0">
            <a:normAutofit fontScale="70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mj-lt"/>
              <a:buAutoNum type="arabicPeriod"/>
            </a:pPr>
            <a:endParaRPr lang="pl-PL" sz="2000" dirty="0" smtClean="0">
              <a:latin typeface="Arial" charset="0"/>
              <a:ea typeface="Arial" charset="0"/>
              <a:cs typeface="Arial" charset="0"/>
            </a:endParaRPr>
          </a:p>
          <a:p>
            <a:pPr marL="457200" indent="-457200" algn="l">
              <a:spcAft>
                <a:spcPts val="3000"/>
              </a:spcAft>
              <a:buFont typeface="+mj-lt"/>
              <a:buAutoNum type="arabicPeriod"/>
            </a:pPr>
            <a:r>
              <a:rPr lang="pl-PL" sz="3700" dirty="0" err="1" smtClean="0">
                <a:latin typeface="Arial" charset="0"/>
                <a:ea typeface="Arial" charset="0"/>
                <a:cs typeface="Arial" charset="0"/>
              </a:rPr>
              <a:t>Background</a:t>
            </a:r>
            <a:r>
              <a:rPr lang="pl-PL" sz="3700" dirty="0" smtClean="0">
                <a:latin typeface="Arial" charset="0"/>
                <a:ea typeface="Arial" charset="0"/>
                <a:cs typeface="Arial" charset="0"/>
              </a:rPr>
              <a:t>- </a:t>
            </a:r>
            <a:r>
              <a:rPr lang="pl-PL" sz="2900" dirty="0" smtClean="0">
                <a:latin typeface="Arial" charset="0"/>
                <a:ea typeface="Arial" charset="0"/>
                <a:cs typeface="Arial" charset="0"/>
              </a:rPr>
              <a:t>”</a:t>
            </a:r>
            <a:r>
              <a:rPr lang="pl-PL" sz="2900" dirty="0" err="1" smtClean="0">
                <a:latin typeface="Arial" charset="0"/>
                <a:ea typeface="Arial" charset="0"/>
                <a:cs typeface="Arial" charset="0"/>
              </a:rPr>
              <a:t>Hystrix</a:t>
            </a:r>
            <a:r>
              <a:rPr lang="pl-PL" sz="2900" dirty="0" smtClean="0">
                <a:latin typeface="Arial" charset="0"/>
                <a:ea typeface="Arial" charset="0"/>
                <a:cs typeface="Arial" charset="0"/>
              </a:rPr>
              <a:t> </a:t>
            </a:r>
            <a:r>
              <a:rPr lang="pl-PL" sz="2900" dirty="0">
                <a:latin typeface="Arial" charset="0"/>
                <a:ea typeface="Arial" charset="0"/>
                <a:cs typeface="Arial" charset="0"/>
              </a:rPr>
              <a:t>and </a:t>
            </a:r>
            <a:r>
              <a:rPr lang="pl-PL" sz="2900" dirty="0" smtClean="0">
                <a:latin typeface="Arial" charset="0"/>
                <a:ea typeface="Arial" charset="0"/>
                <a:cs typeface="Arial" charset="0"/>
              </a:rPr>
              <a:t>Eureka with </a:t>
            </a:r>
            <a:r>
              <a:rPr lang="pl-PL" sz="2900" dirty="0" err="1" smtClean="0">
                <a:latin typeface="Arial" charset="0"/>
                <a:ea typeface="Arial" charset="0"/>
                <a:cs typeface="Arial" charset="0"/>
              </a:rPr>
              <a:t>SpringCloud</a:t>
            </a:r>
            <a:r>
              <a:rPr lang="pl-PL" sz="2900" dirty="0" smtClean="0">
                <a:latin typeface="Arial" charset="0"/>
                <a:ea typeface="Arial" charset="0"/>
                <a:cs typeface="Arial" charset="0"/>
              </a:rPr>
              <a:t>” by </a:t>
            </a:r>
            <a:r>
              <a:rPr lang="pl-PL" sz="2900" dirty="0" err="1" smtClean="0">
                <a:latin typeface="Arial" charset="0"/>
                <a:ea typeface="Arial" charset="0"/>
                <a:cs typeface="Arial" charset="0"/>
              </a:rPr>
              <a:t>Netflix</a:t>
            </a:r>
            <a:r>
              <a:rPr lang="pl-PL" sz="2900" dirty="0" smtClean="0">
                <a:latin typeface="Arial" charset="0"/>
                <a:ea typeface="Arial" charset="0"/>
                <a:cs typeface="Arial" charset="0"/>
              </a:rPr>
              <a:t> </a:t>
            </a:r>
          </a:p>
          <a:p>
            <a:pPr marL="457200" indent="-457200" algn="l">
              <a:spcAft>
                <a:spcPts val="3000"/>
              </a:spcAft>
              <a:buFont typeface="+mj-lt"/>
              <a:buAutoNum type="arabicPeriod"/>
            </a:pPr>
            <a:r>
              <a:rPr lang="pl-PL" sz="3700" dirty="0" err="1" smtClean="0">
                <a:latin typeface="Arial" charset="0"/>
                <a:ea typeface="Arial" charset="0"/>
                <a:cs typeface="Arial" charset="0"/>
              </a:rPr>
              <a:t>Who</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are</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using</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Hystrix</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What</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problems</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can</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it</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solve</a:t>
            </a:r>
            <a:r>
              <a:rPr lang="pl-PL" sz="3700" dirty="0" smtClean="0">
                <a:latin typeface="Arial" charset="0"/>
                <a:ea typeface="Arial" charset="0"/>
                <a:cs typeface="Arial" charset="0"/>
              </a:rPr>
              <a:t>?</a:t>
            </a:r>
          </a:p>
          <a:p>
            <a:pPr marL="457200" indent="-457200" algn="l">
              <a:spcAft>
                <a:spcPts val="3000"/>
              </a:spcAft>
              <a:buFont typeface="+mj-lt"/>
              <a:buAutoNum type="arabicPeriod"/>
            </a:pPr>
            <a:r>
              <a:rPr lang="pl-PL" sz="3700" dirty="0" err="1" smtClean="0">
                <a:latin typeface="Arial" charset="0"/>
                <a:ea typeface="Arial" charset="0"/>
                <a:cs typeface="Arial" charset="0"/>
              </a:rPr>
              <a:t>It’s</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all</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about</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circuit</a:t>
            </a:r>
            <a:r>
              <a:rPr lang="pl-PL" sz="3700" dirty="0" smtClean="0">
                <a:latin typeface="Arial" charset="0"/>
                <a:ea typeface="Arial" charset="0"/>
                <a:cs typeface="Arial" charset="0"/>
              </a:rPr>
              <a:t> </a:t>
            </a:r>
            <a:r>
              <a:rPr lang="pl-PL" sz="3700" dirty="0" err="1" smtClean="0">
                <a:latin typeface="Arial" charset="0"/>
                <a:ea typeface="Arial" charset="0"/>
                <a:cs typeface="Arial" charset="0"/>
              </a:rPr>
              <a:t>breaker</a:t>
            </a:r>
            <a:r>
              <a:rPr lang="pl-PL" sz="3700" dirty="0" smtClean="0">
                <a:latin typeface="Arial" charset="0"/>
                <a:ea typeface="Arial" charset="0"/>
                <a:cs typeface="Arial" charset="0"/>
              </a:rPr>
              <a:t> </a:t>
            </a:r>
            <a:r>
              <a:rPr lang="is-IS" sz="3700" dirty="0" smtClean="0">
                <a:latin typeface="Arial" charset="0"/>
                <a:ea typeface="Arial" charset="0"/>
                <a:cs typeface="Arial" charset="0"/>
              </a:rPr>
              <a:t>…</a:t>
            </a:r>
            <a:endParaRPr lang="pl-PL" sz="3700" dirty="0" smtClean="0">
              <a:latin typeface="Arial" charset="0"/>
              <a:ea typeface="Arial" charset="0"/>
              <a:cs typeface="Arial" charset="0"/>
            </a:endParaRPr>
          </a:p>
          <a:p>
            <a:pPr marL="457200" indent="-457200" algn="l">
              <a:spcAft>
                <a:spcPts val="3000"/>
              </a:spcAft>
              <a:buFont typeface="+mj-lt"/>
              <a:buAutoNum type="arabicPeriod"/>
            </a:pPr>
            <a:r>
              <a:rPr lang="pl-PL" sz="3700" dirty="0" err="1">
                <a:latin typeface="Arial" charset="0"/>
                <a:ea typeface="Arial" charset="0"/>
                <a:cs typeface="Arial" charset="0"/>
              </a:rPr>
              <a:t>What</a:t>
            </a:r>
            <a:r>
              <a:rPr lang="pl-PL" sz="3700" dirty="0">
                <a:latin typeface="Arial" charset="0"/>
                <a:ea typeface="Arial" charset="0"/>
                <a:cs typeface="Arial" charset="0"/>
              </a:rPr>
              <a:t> </a:t>
            </a:r>
            <a:r>
              <a:rPr lang="pl-PL" sz="3700" dirty="0" err="1">
                <a:latin typeface="Arial" charset="0"/>
                <a:ea typeface="Arial" charset="0"/>
                <a:cs typeface="Arial" charset="0"/>
              </a:rPr>
              <a:t>can</a:t>
            </a:r>
            <a:r>
              <a:rPr lang="pl-PL" sz="3700" dirty="0">
                <a:latin typeface="Arial" charset="0"/>
                <a:ea typeface="Arial" charset="0"/>
                <a:cs typeface="Arial" charset="0"/>
              </a:rPr>
              <a:t> </a:t>
            </a:r>
            <a:r>
              <a:rPr lang="pl-PL" sz="3700" dirty="0" err="1">
                <a:latin typeface="Arial" charset="0"/>
                <a:ea typeface="Arial" charset="0"/>
                <a:cs typeface="Arial" charset="0"/>
              </a:rPr>
              <a:t>Hystrix</a:t>
            </a:r>
            <a:r>
              <a:rPr lang="pl-PL" sz="3700" dirty="0">
                <a:latin typeface="Arial" charset="0"/>
                <a:ea typeface="Arial" charset="0"/>
                <a:cs typeface="Arial" charset="0"/>
              </a:rPr>
              <a:t> do for </a:t>
            </a:r>
            <a:r>
              <a:rPr lang="pl-PL" sz="3700" dirty="0" err="1">
                <a:latin typeface="Arial" charset="0"/>
                <a:ea typeface="Arial" charset="0"/>
                <a:cs typeface="Arial" charset="0"/>
              </a:rPr>
              <a:t>us</a:t>
            </a:r>
            <a:r>
              <a:rPr lang="pl-PL" sz="3700" dirty="0">
                <a:latin typeface="Arial" charset="0"/>
                <a:ea typeface="Arial" charset="0"/>
                <a:cs typeface="Arial" charset="0"/>
              </a:rPr>
              <a:t>? </a:t>
            </a:r>
            <a:endParaRPr lang="pl-PL" sz="3700" dirty="0" smtClean="0">
              <a:latin typeface="Arial" charset="0"/>
              <a:ea typeface="Arial" charset="0"/>
              <a:cs typeface="Arial" charset="0"/>
            </a:endParaRPr>
          </a:p>
          <a:p>
            <a:pPr marL="457200" indent="-457200" algn="l">
              <a:spcAft>
                <a:spcPts val="3000"/>
              </a:spcAft>
              <a:buFont typeface="+mj-lt"/>
              <a:buAutoNum type="arabicPeriod"/>
            </a:pPr>
            <a:r>
              <a:rPr lang="pl-PL" sz="3700" dirty="0" smtClean="0">
                <a:latin typeface="Arial" charset="0"/>
                <a:ea typeface="Arial" charset="0"/>
                <a:cs typeface="Arial" charset="0"/>
              </a:rPr>
              <a:t>Walk-</a:t>
            </a:r>
            <a:r>
              <a:rPr lang="pl-PL" sz="3700" dirty="0" err="1" smtClean="0">
                <a:latin typeface="Arial" charset="0"/>
                <a:ea typeface="Arial" charset="0"/>
                <a:cs typeface="Arial" charset="0"/>
              </a:rPr>
              <a:t>through</a:t>
            </a:r>
            <a:r>
              <a:rPr lang="pl-PL" sz="3700" dirty="0" smtClean="0">
                <a:latin typeface="Arial" charset="0"/>
                <a:ea typeface="Arial" charset="0"/>
                <a:cs typeface="Arial" charset="0"/>
              </a:rPr>
              <a:t> </a:t>
            </a:r>
            <a:r>
              <a:rPr lang="pl-PL" sz="3400" dirty="0" smtClean="0">
                <a:latin typeface="Arial" charset="0"/>
                <a:ea typeface="Arial" charset="0"/>
                <a:cs typeface="Arial" charset="0"/>
              </a:rPr>
              <a:t>from </a:t>
            </a:r>
            <a:r>
              <a:rPr lang="pl-PL" sz="3400" dirty="0" err="1" smtClean="0">
                <a:latin typeface="Arial" charset="0"/>
                <a:ea typeface="Arial" charset="0"/>
                <a:cs typeface="Arial" charset="0"/>
              </a:rPr>
              <a:t>creating</a:t>
            </a:r>
            <a:r>
              <a:rPr lang="pl-PL" sz="3400" dirty="0">
                <a:latin typeface="Arial" charset="0"/>
                <a:ea typeface="Arial" charset="0"/>
                <a:cs typeface="Arial" charset="0"/>
              </a:rPr>
              <a:t> </a:t>
            </a:r>
            <a:r>
              <a:rPr lang="pl-PL" sz="3400" dirty="0" err="1" smtClean="0">
                <a:latin typeface="Arial" charset="0"/>
                <a:ea typeface="Arial" charset="0"/>
                <a:cs typeface="Arial" charset="0"/>
              </a:rPr>
              <a:t>resilient</a:t>
            </a:r>
            <a:r>
              <a:rPr lang="pl-PL" sz="3400" dirty="0">
                <a:latin typeface="Arial" charset="0"/>
                <a:ea typeface="Arial" charset="0"/>
                <a:cs typeface="Arial" charset="0"/>
              </a:rPr>
              <a:t> </a:t>
            </a:r>
            <a:r>
              <a:rPr lang="pl-PL" sz="3400" dirty="0" err="1" smtClean="0">
                <a:latin typeface="Arial" charset="0"/>
                <a:ea typeface="Arial" charset="0"/>
                <a:cs typeface="Arial" charset="0"/>
              </a:rPr>
              <a:t>applications</a:t>
            </a:r>
            <a:r>
              <a:rPr lang="pl-PL" sz="3400" dirty="0">
                <a:latin typeface="Arial" charset="0"/>
                <a:ea typeface="Arial" charset="0"/>
                <a:cs typeface="Arial" charset="0"/>
              </a:rPr>
              <a:t> </a:t>
            </a:r>
            <a:r>
              <a:rPr lang="pl-PL" sz="3400" dirty="0" smtClean="0">
                <a:latin typeface="Arial" charset="0"/>
                <a:ea typeface="Arial" charset="0"/>
                <a:cs typeface="Arial" charset="0"/>
              </a:rPr>
              <a:t>to monitoring </a:t>
            </a:r>
            <a:r>
              <a:rPr lang="pl-PL" sz="3400" dirty="0" err="1" smtClean="0">
                <a:latin typeface="Arial" charset="0"/>
                <a:ea typeface="Arial" charset="0"/>
                <a:cs typeface="Arial" charset="0"/>
              </a:rPr>
              <a:t>metrics</a:t>
            </a:r>
            <a:r>
              <a:rPr lang="pl-PL" sz="3400" dirty="0" smtClean="0">
                <a:latin typeface="Arial" charset="0"/>
                <a:ea typeface="Arial" charset="0"/>
                <a:cs typeface="Arial" charset="0"/>
              </a:rPr>
              <a:t> </a:t>
            </a:r>
            <a:r>
              <a:rPr lang="pl-PL" sz="3400" dirty="0" err="1" smtClean="0">
                <a:latin typeface="Arial" charset="0"/>
                <a:ea typeface="Arial" charset="0"/>
                <a:cs typeface="Arial" charset="0"/>
              </a:rPr>
              <a:t>using</a:t>
            </a:r>
            <a:r>
              <a:rPr lang="pl-PL" sz="3400" dirty="0" smtClean="0">
                <a:latin typeface="Arial" charset="0"/>
                <a:ea typeface="Arial" charset="0"/>
                <a:cs typeface="Arial" charset="0"/>
              </a:rPr>
              <a:t> </a:t>
            </a:r>
            <a:r>
              <a:rPr lang="pl-PL" sz="3400" dirty="0" err="1" smtClean="0">
                <a:latin typeface="Arial" charset="0"/>
                <a:ea typeface="Arial" charset="0"/>
                <a:cs typeface="Arial" charset="0"/>
              </a:rPr>
              <a:t>SpringCloud</a:t>
            </a:r>
            <a:r>
              <a:rPr lang="pl-PL" sz="3400" dirty="0" smtClean="0">
                <a:latin typeface="Arial" charset="0"/>
                <a:ea typeface="Arial" charset="0"/>
                <a:cs typeface="Arial" charset="0"/>
              </a:rPr>
              <a:t> </a:t>
            </a:r>
            <a:r>
              <a:rPr lang="pl-PL" sz="3400" dirty="0" err="1" smtClean="0">
                <a:latin typeface="Arial" charset="0"/>
                <a:ea typeface="Arial" charset="0"/>
                <a:cs typeface="Arial" charset="0"/>
              </a:rPr>
              <a:t>NetFlix</a:t>
            </a:r>
            <a:endParaRPr lang="pl-PL" sz="3400" dirty="0" smtClean="0">
              <a:latin typeface="Arial" charset="0"/>
              <a:ea typeface="Arial" charset="0"/>
              <a:cs typeface="Arial" charset="0"/>
            </a:endParaRPr>
          </a:p>
          <a:p>
            <a:pPr marL="457200" indent="-457200" algn="l">
              <a:spcAft>
                <a:spcPts val="3000"/>
              </a:spcAft>
              <a:buFont typeface="+mj-lt"/>
              <a:buAutoNum type="arabicPeriod"/>
            </a:pPr>
            <a:r>
              <a:rPr lang="pl-PL" sz="3700" dirty="0" smtClean="0">
                <a:latin typeface="Arial" charset="0"/>
                <a:ea typeface="Arial" charset="0"/>
                <a:cs typeface="Arial" charset="0"/>
              </a:rPr>
              <a:t> </a:t>
            </a:r>
            <a:r>
              <a:rPr lang="pl-PL" sz="3700" dirty="0" smtClean="0">
                <a:latin typeface="Arial" charset="0"/>
                <a:ea typeface="Arial" charset="0"/>
                <a:cs typeface="Arial" charset="0"/>
              </a:rPr>
              <a:t>Extra: </a:t>
            </a:r>
            <a:r>
              <a:rPr lang="pl-PL" sz="3400" dirty="0" err="1" smtClean="0">
                <a:latin typeface="Arial" charset="0"/>
                <a:ea typeface="Arial" charset="0"/>
                <a:cs typeface="Arial" charset="0"/>
              </a:rPr>
              <a:t>Hystrix</a:t>
            </a:r>
            <a:r>
              <a:rPr lang="pl-PL" sz="3400" dirty="0" smtClean="0">
                <a:latin typeface="Arial" charset="0"/>
                <a:ea typeface="Arial" charset="0"/>
                <a:cs typeface="Arial" charset="0"/>
              </a:rPr>
              <a:t> </a:t>
            </a:r>
            <a:r>
              <a:rPr lang="pl-PL" sz="3400" dirty="0" err="1" smtClean="0">
                <a:latin typeface="Arial" charset="0"/>
                <a:ea typeface="Arial" charset="0"/>
                <a:cs typeface="Arial" charset="0"/>
              </a:rPr>
              <a:t>plugins</a:t>
            </a:r>
            <a:r>
              <a:rPr lang="pl-PL" sz="3400" dirty="0" smtClean="0">
                <a:latin typeface="Arial" charset="0"/>
                <a:ea typeface="Arial" charset="0"/>
                <a:cs typeface="Arial" charset="0"/>
              </a:rPr>
              <a:t> </a:t>
            </a:r>
            <a:r>
              <a:rPr lang="pl-PL" sz="3400" dirty="0" err="1" smtClean="0">
                <a:latin typeface="Arial" charset="0"/>
                <a:ea typeface="Arial" charset="0"/>
                <a:cs typeface="Arial" charset="0"/>
              </a:rPr>
              <a:t>integrations</a:t>
            </a:r>
            <a:endParaRPr lang="pl-PL" sz="3400" dirty="0">
              <a:latin typeface="Arial Hebrew Scholar" charset="-79"/>
              <a:ea typeface="Arial Hebrew Scholar" charset="-79"/>
              <a:cs typeface="Arial Hebrew Scholar" charset="-79"/>
            </a:endParaRPr>
          </a:p>
          <a:p>
            <a:pPr marL="457200" indent="-457200" algn="l">
              <a:buFont typeface="+mj-lt"/>
              <a:buAutoNum type="arabicPeriod"/>
            </a:pPr>
            <a:endParaRPr lang="pl-PL" sz="2000" dirty="0" smtClean="0">
              <a:latin typeface="Arial Hebrew Scholar" charset="-79"/>
              <a:ea typeface="Arial Hebrew Scholar" charset="-79"/>
              <a:cs typeface="Arial Hebrew Scholar" charset="-79"/>
            </a:endParaRPr>
          </a:p>
        </p:txBody>
      </p:sp>
      <p:pic>
        <p:nvPicPr>
          <p:cNvPr id="2" name="Picture 1"/>
          <p:cNvPicPr>
            <a:picLocks noChangeAspect="1"/>
          </p:cNvPicPr>
          <p:nvPr/>
        </p:nvPicPr>
        <p:blipFill>
          <a:blip r:embed="rId3"/>
          <a:stretch>
            <a:fillRect/>
          </a:stretch>
        </p:blipFill>
        <p:spPr>
          <a:xfrm>
            <a:off x="342900" y="5655336"/>
            <a:ext cx="1271588" cy="974064"/>
          </a:xfrm>
          <a:prstGeom prst="rect">
            <a:avLst/>
          </a:prstGeom>
        </p:spPr>
      </p:pic>
      <p:pic>
        <p:nvPicPr>
          <p:cNvPr id="4" name="Picture 3"/>
          <p:cNvPicPr>
            <a:picLocks noChangeAspect="1"/>
          </p:cNvPicPr>
          <p:nvPr/>
        </p:nvPicPr>
        <p:blipFill>
          <a:blip r:embed="rId4"/>
          <a:stretch>
            <a:fillRect/>
          </a:stretch>
        </p:blipFill>
        <p:spPr>
          <a:xfrm>
            <a:off x="6396038" y="2864225"/>
            <a:ext cx="1900238" cy="900952"/>
          </a:xfrm>
          <a:prstGeom prst="rect">
            <a:avLst/>
          </a:prstGeom>
        </p:spPr>
      </p:pic>
      <p:pic>
        <p:nvPicPr>
          <p:cNvPr id="5" name="Picture 4"/>
          <p:cNvPicPr>
            <a:picLocks noChangeAspect="1"/>
          </p:cNvPicPr>
          <p:nvPr/>
        </p:nvPicPr>
        <p:blipFill>
          <a:blip r:embed="rId5"/>
          <a:stretch>
            <a:fillRect/>
          </a:stretch>
        </p:blipFill>
        <p:spPr>
          <a:xfrm>
            <a:off x="525722" y="3657600"/>
            <a:ext cx="1037155" cy="1014412"/>
          </a:xfrm>
          <a:prstGeom prst="rect">
            <a:avLst/>
          </a:prstGeom>
        </p:spPr>
      </p:pic>
      <p:pic>
        <p:nvPicPr>
          <p:cNvPr id="6" name="Picture 5"/>
          <p:cNvPicPr>
            <a:picLocks noChangeAspect="1"/>
          </p:cNvPicPr>
          <p:nvPr/>
        </p:nvPicPr>
        <p:blipFill>
          <a:blip r:embed="rId6"/>
          <a:stretch>
            <a:fillRect/>
          </a:stretch>
        </p:blipFill>
        <p:spPr>
          <a:xfrm>
            <a:off x="10684154" y="4312311"/>
            <a:ext cx="1023142" cy="1085850"/>
          </a:xfrm>
          <a:prstGeom prst="rect">
            <a:avLst/>
          </a:prstGeom>
        </p:spPr>
      </p:pic>
      <p:pic>
        <p:nvPicPr>
          <p:cNvPr id="7" name="Picture 6"/>
          <p:cNvPicPr>
            <a:picLocks noChangeAspect="1"/>
          </p:cNvPicPr>
          <p:nvPr/>
        </p:nvPicPr>
        <p:blipFill>
          <a:blip r:embed="rId7"/>
          <a:stretch>
            <a:fillRect/>
          </a:stretch>
        </p:blipFill>
        <p:spPr>
          <a:xfrm>
            <a:off x="5443534" y="1949450"/>
            <a:ext cx="1014413" cy="808038"/>
          </a:xfrm>
          <a:prstGeom prst="rect">
            <a:avLst/>
          </a:prstGeom>
        </p:spPr>
      </p:pic>
    </p:spTree>
    <p:extLst>
      <p:ext uri="{BB962C8B-B14F-4D97-AF65-F5344CB8AC3E}">
        <p14:creationId xmlns:p14="http://schemas.microsoft.com/office/powerpoint/2010/main" val="14309512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4" name="Title 13"/>
          <p:cNvSpPr>
            <a:spLocks noGrp="1"/>
          </p:cNvSpPr>
          <p:nvPr>
            <p:ph type="ctrTitle"/>
          </p:nvPr>
        </p:nvSpPr>
        <p:spPr>
          <a:xfrm>
            <a:off x="1524000" y="471488"/>
            <a:ext cx="9144000" cy="1571625"/>
          </a:xfrm>
        </p:spPr>
        <p:txBody>
          <a:bodyPr>
            <a:normAutofit fontScale="90000"/>
          </a:bodyPr>
          <a:lstStyle/>
          <a:p>
            <a:r>
              <a:rPr lang="en-US" dirty="0" smtClean="0">
                <a:latin typeface="Arial" charset="0"/>
                <a:ea typeface="Arial" charset="0"/>
                <a:cs typeface="Arial" charset="0"/>
              </a:rPr>
              <a:t/>
            </a:r>
            <a:br>
              <a:rPr lang="en-US" dirty="0" smtClean="0">
                <a:latin typeface="Arial" charset="0"/>
                <a:ea typeface="Arial" charset="0"/>
                <a:cs typeface="Arial" charset="0"/>
              </a:rPr>
            </a:br>
            <a:endParaRPr lang="en-US" dirty="0">
              <a:latin typeface="Arial" charset="0"/>
              <a:ea typeface="Arial" charset="0"/>
              <a:cs typeface="Arial" charset="0"/>
            </a:endParaRPr>
          </a:p>
        </p:txBody>
      </p:sp>
      <p:sp>
        <p:nvSpPr>
          <p:cNvPr id="17" name="Text Placeholder 1"/>
          <p:cNvSpPr txBox="1">
            <a:spLocks/>
          </p:cNvSpPr>
          <p:nvPr/>
        </p:nvSpPr>
        <p:spPr>
          <a:xfrm>
            <a:off x="281029" y="712694"/>
            <a:ext cx="11629942" cy="589542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Aft>
                <a:spcPts val="1000"/>
              </a:spcAft>
            </a:pPr>
            <a:r>
              <a:rPr lang="pl-PL" sz="3000" b="1" dirty="0" err="1" smtClean="0">
                <a:solidFill>
                  <a:schemeClr val="accent1"/>
                </a:solidFill>
                <a:latin typeface="Arial" charset="0"/>
                <a:ea typeface="Arial" charset="0"/>
                <a:cs typeface="Arial" charset="0"/>
              </a:rPr>
              <a:t>Background</a:t>
            </a:r>
            <a:endParaRPr lang="pl-PL" sz="3000" b="1" dirty="0" smtClean="0">
              <a:solidFill>
                <a:schemeClr val="accent1"/>
              </a:solidFill>
              <a:latin typeface="Arial" charset="0"/>
              <a:ea typeface="Arial" charset="0"/>
              <a:cs typeface="Arial" charset="0"/>
            </a:endParaRPr>
          </a:p>
          <a:p>
            <a:pPr marL="342900" indent="-342900" algn="l">
              <a:lnSpc>
                <a:spcPct val="100000"/>
              </a:lnSpc>
              <a:spcAft>
                <a:spcPts val="1000"/>
              </a:spcAft>
              <a:buFont typeface="Arial" charset="0"/>
              <a:buChar char="•"/>
            </a:pPr>
            <a:r>
              <a:rPr lang="pl-PL" sz="2000" b="1" dirty="0" err="1" smtClean="0">
                <a:solidFill>
                  <a:srgbClr val="C00000"/>
                </a:solidFill>
              </a:rPr>
              <a:t>Hystrix</a:t>
            </a:r>
            <a:endParaRPr lang="pl-PL" sz="2000" dirty="0" smtClean="0"/>
          </a:p>
          <a:p>
            <a:pPr marL="800100" lvl="1" indent="-342900" algn="l">
              <a:lnSpc>
                <a:spcPct val="100000"/>
              </a:lnSpc>
              <a:spcBef>
                <a:spcPts val="0"/>
              </a:spcBef>
              <a:buFont typeface="Wingdings" charset="2"/>
              <a:buChar char="Ø"/>
            </a:pPr>
            <a:r>
              <a:rPr lang="pl-PL" sz="1600" dirty="0" smtClean="0"/>
              <a:t>the </a:t>
            </a:r>
            <a:r>
              <a:rPr lang="pl-PL" sz="1600" dirty="0" err="1" smtClean="0"/>
              <a:t>fault</a:t>
            </a:r>
            <a:r>
              <a:rPr lang="pl-PL" sz="1600" dirty="0" smtClean="0"/>
              <a:t> </a:t>
            </a:r>
            <a:r>
              <a:rPr lang="pl-PL" sz="1600" dirty="0" err="1" smtClean="0"/>
              <a:t>tolerance</a:t>
            </a:r>
            <a:r>
              <a:rPr lang="pl-PL" sz="1600" dirty="0" smtClean="0"/>
              <a:t> </a:t>
            </a:r>
            <a:r>
              <a:rPr lang="pl-PL" sz="1600" dirty="0" err="1" smtClean="0"/>
              <a:t>library</a:t>
            </a:r>
            <a:r>
              <a:rPr lang="pl-PL" sz="1600" dirty="0" smtClean="0"/>
              <a:t> for </a:t>
            </a:r>
            <a:r>
              <a:rPr lang="pl-PL" sz="1600" dirty="0" err="1" smtClean="0"/>
              <a:t>distributed</a:t>
            </a:r>
            <a:r>
              <a:rPr lang="pl-PL" sz="1600" dirty="0" smtClean="0"/>
              <a:t> </a:t>
            </a:r>
            <a:r>
              <a:rPr lang="pl-PL" sz="1600" dirty="0" err="1" smtClean="0"/>
              <a:t>systems</a:t>
            </a:r>
            <a:r>
              <a:rPr lang="pl-PL" sz="1600" dirty="0" smtClean="0"/>
              <a:t> </a:t>
            </a:r>
            <a:r>
              <a:rPr lang="pl-PL" sz="1600" dirty="0" err="1" smtClean="0"/>
              <a:t>developed</a:t>
            </a:r>
            <a:r>
              <a:rPr lang="pl-PL" sz="1600" dirty="0" smtClean="0"/>
              <a:t> by </a:t>
            </a:r>
            <a:r>
              <a:rPr lang="pl-PL" sz="1600" dirty="0" err="1" smtClean="0"/>
              <a:t>Netflix</a:t>
            </a:r>
            <a:r>
              <a:rPr lang="pl-PL" sz="1600" dirty="0" smtClean="0"/>
              <a:t> API team in 2011 and </a:t>
            </a:r>
            <a:r>
              <a:rPr lang="pl-PL" sz="1600" dirty="0" err="1" smtClean="0"/>
              <a:t>c</a:t>
            </a:r>
            <a:r>
              <a:rPr lang="pl-PL" sz="1600" dirty="0" err="1" smtClean="0"/>
              <a:t>ontinued</a:t>
            </a:r>
            <a:r>
              <a:rPr lang="pl-PL" sz="1600" dirty="0" smtClean="0"/>
              <a:t> to </a:t>
            </a:r>
            <a:r>
              <a:rPr lang="pl-PL" sz="1600" dirty="0" err="1" smtClean="0"/>
              <a:t>evolve</a:t>
            </a:r>
            <a:r>
              <a:rPr lang="pl-PL" sz="1600" dirty="0" smtClean="0"/>
              <a:t> and </a:t>
            </a:r>
            <a:r>
              <a:rPr lang="pl-PL" sz="1600" dirty="0" err="1" smtClean="0"/>
              <a:t>mature</a:t>
            </a:r>
            <a:r>
              <a:rPr lang="is-IS" sz="1600" dirty="0" smtClean="0"/>
              <a:t>…</a:t>
            </a:r>
          </a:p>
          <a:p>
            <a:pPr marL="800100" lvl="1" indent="-342900" algn="l">
              <a:lnSpc>
                <a:spcPct val="100000"/>
              </a:lnSpc>
              <a:buFont typeface="Wingdings" charset="2"/>
              <a:buChar char="Ø"/>
            </a:pPr>
            <a:r>
              <a:rPr lang="en-US" sz="1600" dirty="0" smtClean="0"/>
              <a:t> an implementation of Circuit Breaker pattern, which is used to allow a </a:t>
            </a:r>
            <a:r>
              <a:rPr lang="en-US" sz="1600" dirty="0" err="1" smtClean="0"/>
              <a:t>microservice</a:t>
            </a:r>
            <a:r>
              <a:rPr lang="en-US" sz="1600" dirty="0" smtClean="0"/>
              <a:t> to continue operating when a related service fails, preventing the failure from cascading and giving the failing service time to recover.</a:t>
            </a:r>
            <a:endParaRPr lang="pl-PL" sz="1600" dirty="0" smtClean="0"/>
          </a:p>
          <a:p>
            <a:pPr marL="342900" indent="-342900" algn="l">
              <a:lnSpc>
                <a:spcPct val="100000"/>
              </a:lnSpc>
              <a:spcBef>
                <a:spcPts val="0"/>
              </a:spcBef>
              <a:buFont typeface="Arial" charset="0"/>
              <a:buChar char="•"/>
            </a:pPr>
            <a:r>
              <a:rPr lang="en-US" sz="2000" b="1" dirty="0" smtClean="0">
                <a:solidFill>
                  <a:srgbClr val="FFC000"/>
                </a:solidFill>
              </a:rPr>
              <a:t>Eureka</a:t>
            </a:r>
          </a:p>
          <a:p>
            <a:pPr marL="800100" lvl="2" indent="-342900" algn="l">
              <a:lnSpc>
                <a:spcPct val="100000"/>
              </a:lnSpc>
              <a:spcAft>
                <a:spcPts val="500"/>
              </a:spcAft>
              <a:buFont typeface="Wingdings" charset="2"/>
              <a:buChar char="Ø"/>
            </a:pPr>
            <a:r>
              <a:rPr lang="pl-PL" sz="1600" dirty="0" smtClean="0"/>
              <a:t>REST service as Eureka </a:t>
            </a:r>
            <a:r>
              <a:rPr lang="pl-PL" sz="1600" dirty="0" err="1" smtClean="0"/>
              <a:t>server</a:t>
            </a:r>
            <a:r>
              <a:rPr lang="pl-PL" sz="1600" dirty="0" smtClean="0"/>
              <a:t> and Java </a:t>
            </a:r>
            <a:r>
              <a:rPr lang="pl-PL" sz="1600" dirty="0" err="1" smtClean="0"/>
              <a:t>client</a:t>
            </a:r>
            <a:r>
              <a:rPr lang="pl-PL" sz="1600" dirty="0" smtClean="0"/>
              <a:t> </a:t>
            </a:r>
            <a:r>
              <a:rPr lang="pl-PL" sz="1600" dirty="0" err="1" smtClean="0"/>
              <a:t>library</a:t>
            </a:r>
            <a:r>
              <a:rPr lang="pl-PL" sz="1600" dirty="0" smtClean="0"/>
              <a:t> as </a:t>
            </a:r>
            <a:r>
              <a:rPr lang="pl-PL" sz="1600" dirty="0"/>
              <a:t>Eureka</a:t>
            </a:r>
            <a:r>
              <a:rPr lang="pl-PL" sz="1600" dirty="0" smtClean="0"/>
              <a:t> </a:t>
            </a:r>
            <a:r>
              <a:rPr lang="pl-PL" sz="1600" dirty="0" err="1" smtClean="0"/>
              <a:t>client</a:t>
            </a:r>
            <a:r>
              <a:rPr lang="pl-PL" sz="1600" dirty="0" smtClean="0"/>
              <a:t> </a:t>
            </a:r>
            <a:r>
              <a:rPr lang="pl-PL" sz="1600" dirty="0" err="1"/>
              <a:t>developed</a:t>
            </a:r>
            <a:r>
              <a:rPr lang="pl-PL" sz="1600" dirty="0"/>
              <a:t> </a:t>
            </a:r>
            <a:r>
              <a:rPr lang="pl-PL" sz="1600" dirty="0" smtClean="0"/>
              <a:t>by </a:t>
            </a:r>
            <a:r>
              <a:rPr lang="pl-PL" sz="1600" dirty="0" err="1" smtClean="0"/>
              <a:t>Netflix</a:t>
            </a:r>
            <a:r>
              <a:rPr lang="pl-PL" sz="1600" dirty="0" smtClean="0"/>
              <a:t> for </a:t>
            </a:r>
            <a:r>
              <a:rPr lang="pl-PL" sz="1600" dirty="0" err="1" smtClean="0"/>
              <a:t>locating</a:t>
            </a:r>
            <a:r>
              <a:rPr lang="pl-PL" sz="1600" dirty="0" smtClean="0"/>
              <a:t> services</a:t>
            </a:r>
          </a:p>
          <a:p>
            <a:pPr marL="800100" lvl="2" indent="-342900" algn="l">
              <a:lnSpc>
                <a:spcPct val="100000"/>
              </a:lnSpc>
              <a:spcBef>
                <a:spcPts val="0"/>
              </a:spcBef>
              <a:buFont typeface="Wingdings" charset="2"/>
              <a:buChar char="Ø"/>
            </a:pPr>
            <a:r>
              <a:rPr lang="en-US" sz="1600" dirty="0"/>
              <a:t>an </a:t>
            </a:r>
            <a:r>
              <a:rPr lang="en-US" sz="1600" dirty="0" smtClean="0"/>
              <a:t>implementation of  Service Discovery pattern that allows </a:t>
            </a:r>
            <a:r>
              <a:rPr lang="en-US" sz="1600" dirty="0"/>
              <a:t>services to find and communicate with each other</a:t>
            </a:r>
            <a:endParaRPr lang="en-US" sz="1600" dirty="0" smtClean="0"/>
          </a:p>
          <a:p>
            <a:pPr marL="342900" indent="-342900" algn="l">
              <a:lnSpc>
                <a:spcPct val="100000"/>
              </a:lnSpc>
              <a:spcAft>
                <a:spcPts val="1000"/>
              </a:spcAft>
              <a:buFont typeface="Arial" charset="0"/>
              <a:buChar char="•"/>
            </a:pPr>
            <a:r>
              <a:rPr lang="en-US" sz="2000" b="1" dirty="0" err="1" smtClean="0">
                <a:solidFill>
                  <a:schemeClr val="accent2"/>
                </a:solidFill>
              </a:rPr>
              <a:t>SpringCloud</a:t>
            </a:r>
            <a:r>
              <a:rPr lang="en-US" sz="2000" b="1" dirty="0" smtClean="0">
                <a:solidFill>
                  <a:schemeClr val="accent2"/>
                </a:solidFill>
              </a:rPr>
              <a:t> </a:t>
            </a:r>
            <a:r>
              <a:rPr lang="en-US" sz="2000" b="1" dirty="0" err="1" smtClean="0">
                <a:solidFill>
                  <a:schemeClr val="accent2"/>
                </a:solidFill>
              </a:rPr>
              <a:t>NetFlix</a:t>
            </a:r>
            <a:endParaRPr lang="en-US" sz="2000" b="1" dirty="0" smtClean="0">
              <a:solidFill>
                <a:schemeClr val="accent2"/>
              </a:solidFill>
            </a:endParaRPr>
          </a:p>
          <a:p>
            <a:pPr marL="800100" lvl="1" indent="-342900" algn="l">
              <a:spcAft>
                <a:spcPts val="1000"/>
              </a:spcAft>
              <a:buFont typeface="Wingdings" charset="2"/>
              <a:buChar char="Ø"/>
            </a:pPr>
            <a:r>
              <a:rPr lang="en-US" sz="1600" dirty="0" smtClean="0"/>
              <a:t>Spring project for making it easy for Spring Boot projects to integrate all the patterns used in Netflix OSS</a:t>
            </a:r>
          </a:p>
          <a:p>
            <a:pPr marL="342900" indent="-342900" algn="l">
              <a:spcAft>
                <a:spcPts val="1000"/>
              </a:spcAft>
              <a:buFont typeface="Arial" charset="0"/>
              <a:buChar char="•"/>
            </a:pPr>
            <a:r>
              <a:rPr lang="en-US" sz="2000" dirty="0" smtClean="0"/>
              <a:t>Today </a:t>
            </a:r>
            <a:r>
              <a:rPr lang="en-US" sz="2000" dirty="0" smtClean="0"/>
              <a:t>presentation covers these 2 </a:t>
            </a:r>
            <a:r>
              <a:rPr lang="en-US" sz="2000" dirty="0" smtClean="0"/>
              <a:t>patterns</a:t>
            </a:r>
            <a:endParaRPr lang="en-US" sz="2000" dirty="0"/>
          </a:p>
        </p:txBody>
      </p:sp>
      <p:graphicFrame>
        <p:nvGraphicFramePr>
          <p:cNvPr id="3" name="Table 2"/>
          <p:cNvGraphicFramePr>
            <a:graphicFrameLocks noGrp="1"/>
          </p:cNvGraphicFramePr>
          <p:nvPr>
            <p:extLst>
              <p:ext uri="{D42A27DB-BD31-4B8C-83A1-F6EECF244321}">
                <p14:modId xmlns:p14="http://schemas.microsoft.com/office/powerpoint/2010/main" val="1131510969"/>
              </p:ext>
            </p:extLst>
          </p:nvPr>
        </p:nvGraphicFramePr>
        <p:xfrm>
          <a:off x="580387" y="5002306"/>
          <a:ext cx="11330583" cy="1605812"/>
        </p:xfrm>
        <a:graphic>
          <a:graphicData uri="http://schemas.openxmlformats.org/drawingml/2006/table">
            <a:tbl>
              <a:tblPr firstRow="1" bandRow="1">
                <a:tableStyleId>{5C22544A-7EE6-4342-B048-85BDC9FD1C3A}</a:tableStyleId>
              </a:tblPr>
              <a:tblGrid>
                <a:gridCol w="4566580"/>
                <a:gridCol w="6764003"/>
              </a:tblGrid>
              <a:tr h="362602">
                <a:tc>
                  <a:txBody>
                    <a:bodyPr/>
                    <a:lstStyle/>
                    <a:p>
                      <a:pPr algn="ctr"/>
                      <a:r>
                        <a:rPr lang="en-US" sz="1500" b="1" i="0" kern="1200" dirty="0" smtClean="0">
                          <a:solidFill>
                            <a:schemeClr val="lt1"/>
                          </a:solidFill>
                          <a:effectLst/>
                          <a:latin typeface="+mn-lt"/>
                          <a:ea typeface="+mn-ea"/>
                          <a:cs typeface="+mn-cs"/>
                        </a:rPr>
                        <a:t>Circuit Breaker in</a:t>
                      </a:r>
                      <a:r>
                        <a:rPr lang="en-US" sz="1500" b="1" i="0" kern="1200" baseline="0" dirty="0" smtClean="0">
                          <a:solidFill>
                            <a:schemeClr val="lt1"/>
                          </a:solidFill>
                          <a:effectLst/>
                          <a:latin typeface="+mn-lt"/>
                          <a:ea typeface="+mn-ea"/>
                          <a:cs typeface="+mn-cs"/>
                        </a:rPr>
                        <a:t> </a:t>
                      </a:r>
                      <a:r>
                        <a:rPr lang="en-US" sz="1500" b="1" i="0" kern="1200" baseline="0" dirty="0" err="1" smtClean="0">
                          <a:solidFill>
                            <a:schemeClr val="lt1"/>
                          </a:solidFill>
                          <a:effectLst/>
                          <a:latin typeface="+mn-lt"/>
                          <a:ea typeface="+mn-ea"/>
                          <a:cs typeface="+mn-cs"/>
                        </a:rPr>
                        <a:t>Hystrix</a:t>
                      </a:r>
                      <a:r>
                        <a:rPr lang="en-US" sz="1500" b="1" i="0" kern="1200" baseline="0" dirty="0" smtClean="0">
                          <a:solidFill>
                            <a:schemeClr val="lt1"/>
                          </a:solidFill>
                          <a:effectLst/>
                          <a:latin typeface="+mn-lt"/>
                          <a:ea typeface="+mn-ea"/>
                          <a:cs typeface="+mn-cs"/>
                        </a:rPr>
                        <a:t> </a:t>
                      </a:r>
                      <a:endParaRPr lang="en-US" sz="1500" b="1" dirty="0"/>
                    </a:p>
                  </a:txBody>
                  <a:tcPr/>
                </a:tc>
                <a:tc>
                  <a:txBody>
                    <a:bodyPr/>
                    <a:lstStyle/>
                    <a:p>
                      <a:pPr algn="ctr"/>
                      <a:r>
                        <a:rPr lang="en-US" sz="1500" b="1" i="0" kern="1200" dirty="0" smtClean="0">
                          <a:solidFill>
                            <a:schemeClr val="lt1"/>
                          </a:solidFill>
                          <a:effectLst/>
                          <a:latin typeface="+mn-lt"/>
                          <a:ea typeface="+mn-ea"/>
                          <a:cs typeface="+mn-cs"/>
                        </a:rPr>
                        <a:t>Service Discovery in Eureka</a:t>
                      </a:r>
                      <a:endParaRPr lang="en-US" sz="1500" b="1" dirty="0"/>
                    </a:p>
                  </a:txBody>
                  <a:tcPr/>
                </a:tc>
              </a:tr>
              <a:tr h="62160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500" b="0" i="0" kern="1200" dirty="0" err="1" smtClean="0">
                          <a:solidFill>
                            <a:schemeClr val="dk1"/>
                          </a:solidFill>
                          <a:effectLst/>
                          <a:latin typeface="+mn-lt"/>
                          <a:ea typeface="+mn-ea"/>
                          <a:cs typeface="+mn-cs"/>
                        </a:rPr>
                        <a:t>Hystrix</a:t>
                      </a:r>
                      <a:r>
                        <a:rPr lang="en-US" sz="1500" b="0" i="0" kern="1200" dirty="0" smtClean="0">
                          <a:solidFill>
                            <a:schemeClr val="dk1"/>
                          </a:solidFill>
                          <a:effectLst/>
                          <a:latin typeface="+mn-lt"/>
                          <a:ea typeface="+mn-ea"/>
                          <a:cs typeface="+mn-cs"/>
                        </a:rPr>
                        <a:t> clients can be built with simple annotations and</a:t>
                      </a:r>
                      <a:r>
                        <a:rPr lang="en-US" sz="1500" b="0" i="0" kern="1200" baseline="0" dirty="0" smtClean="0">
                          <a:solidFill>
                            <a:schemeClr val="dk1"/>
                          </a:solidFill>
                          <a:effectLst/>
                          <a:latin typeface="+mn-lt"/>
                          <a:ea typeface="+mn-ea"/>
                          <a:cs typeface="+mn-cs"/>
                        </a:rPr>
                        <a:t> auto configuration on </a:t>
                      </a:r>
                      <a:r>
                        <a:rPr lang="en-US" sz="1500" dirty="0" smtClean="0"/>
                        <a:t>potentially-failing method calls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500" b="0" i="0" kern="1200" dirty="0" smtClean="0">
                          <a:solidFill>
                            <a:schemeClr val="dk1"/>
                          </a:solidFill>
                          <a:effectLst/>
                          <a:latin typeface="+mn-lt"/>
                          <a:ea typeface="+mn-ea"/>
                          <a:cs typeface="+mn-cs"/>
                        </a:rPr>
                        <a:t>Embedded Eureka server as  a service registry</a:t>
                      </a:r>
                      <a:endParaRPr lang="en-US" sz="1500" dirty="0" smtClean="0"/>
                    </a:p>
                    <a:p>
                      <a:endParaRPr lang="en-US" sz="1500" dirty="0"/>
                    </a:p>
                  </a:txBody>
                  <a:tcPr/>
                </a:tc>
              </a:tr>
              <a:tr h="62160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500" b="0" i="0" kern="1200" dirty="0" smtClean="0">
                          <a:solidFill>
                            <a:schemeClr val="dk1"/>
                          </a:solidFill>
                          <a:effectLst/>
                          <a:latin typeface="+mn-lt"/>
                          <a:ea typeface="+mn-ea"/>
                          <a:cs typeface="+mn-cs"/>
                        </a:rPr>
                        <a:t>Embedded </a:t>
                      </a:r>
                      <a:r>
                        <a:rPr lang="en-US" sz="1500" b="0" i="0" kern="1200" dirty="0" err="1" smtClean="0">
                          <a:solidFill>
                            <a:schemeClr val="dk1"/>
                          </a:solidFill>
                          <a:effectLst/>
                          <a:latin typeface="+mn-lt"/>
                          <a:ea typeface="+mn-ea"/>
                          <a:cs typeface="+mn-cs"/>
                        </a:rPr>
                        <a:t>Hystrix</a:t>
                      </a:r>
                      <a:r>
                        <a:rPr lang="en-US" sz="1500" b="0" i="0" kern="1200" dirty="0" smtClean="0">
                          <a:solidFill>
                            <a:schemeClr val="dk1"/>
                          </a:solidFill>
                          <a:effectLst/>
                          <a:latin typeface="+mn-lt"/>
                          <a:ea typeface="+mn-ea"/>
                          <a:cs typeface="+mn-cs"/>
                        </a:rPr>
                        <a:t> dashboard </a:t>
                      </a:r>
                      <a:endParaRPr lang="en-US" sz="15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500" b="0" i="0" kern="1200" dirty="0" err="1" smtClean="0">
                          <a:solidFill>
                            <a:schemeClr val="dk1"/>
                          </a:solidFill>
                          <a:effectLst/>
                          <a:latin typeface="+mn-lt"/>
                          <a:ea typeface="+mn-ea"/>
                          <a:cs typeface="+mn-cs"/>
                        </a:rPr>
                        <a:t>Microservice</a:t>
                      </a:r>
                      <a:r>
                        <a:rPr lang="en-US" sz="1500" b="0" i="0" kern="1200" dirty="0" smtClean="0">
                          <a:solidFill>
                            <a:schemeClr val="dk1"/>
                          </a:solidFill>
                          <a:effectLst/>
                          <a:latin typeface="+mn-lt"/>
                          <a:ea typeface="+mn-ea"/>
                          <a:cs typeface="+mn-cs"/>
                        </a:rPr>
                        <a:t> can </a:t>
                      </a:r>
                      <a:r>
                        <a:rPr lang="en-US" sz="1500" b="0" i="0" kern="1200" dirty="0" smtClean="0">
                          <a:solidFill>
                            <a:schemeClr val="dk1"/>
                          </a:solidFill>
                          <a:effectLst/>
                          <a:latin typeface="+mn-lt"/>
                          <a:ea typeface="+mn-ea"/>
                          <a:cs typeface="+mn-cs"/>
                        </a:rPr>
                        <a:t>register themselves as Eureka client at server</a:t>
                      </a:r>
                      <a:r>
                        <a:rPr lang="en-US" sz="1500" b="0" i="0" kern="1200" baseline="0" dirty="0" smtClean="0">
                          <a:solidFill>
                            <a:schemeClr val="dk1"/>
                          </a:solidFill>
                          <a:effectLst/>
                          <a:latin typeface="+mn-lt"/>
                          <a:ea typeface="+mn-ea"/>
                          <a:cs typeface="+mn-cs"/>
                        </a:rPr>
                        <a:t> for others to discover. </a:t>
                      </a:r>
                      <a:endParaRPr lang="en-US" sz="1500" dirty="0" smtClean="0"/>
                    </a:p>
                    <a:p>
                      <a:endParaRPr lang="en-US" sz="1500" dirty="0"/>
                    </a:p>
                  </a:txBody>
                  <a:tcPr/>
                </a:tc>
              </a:tr>
            </a:tbl>
          </a:graphicData>
        </a:graphic>
      </p:graphicFrame>
      <p:pic>
        <p:nvPicPr>
          <p:cNvPr id="5" name="Picture 4"/>
          <p:cNvPicPr>
            <a:picLocks noChangeAspect="1"/>
          </p:cNvPicPr>
          <p:nvPr/>
        </p:nvPicPr>
        <p:blipFill>
          <a:blip r:embed="rId3"/>
          <a:stretch>
            <a:fillRect/>
          </a:stretch>
        </p:blipFill>
        <p:spPr>
          <a:xfrm>
            <a:off x="0" y="0"/>
            <a:ext cx="2314575" cy="1226265"/>
          </a:xfrm>
          <a:prstGeom prst="rect">
            <a:avLst/>
          </a:prstGeom>
        </p:spPr>
      </p:pic>
    </p:spTree>
    <p:extLst>
      <p:ext uri="{BB962C8B-B14F-4D97-AF65-F5344CB8AC3E}">
        <p14:creationId xmlns:p14="http://schemas.microsoft.com/office/powerpoint/2010/main" val="5636747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ctrTitle"/>
          </p:nvPr>
        </p:nvSpPr>
        <p:spPr>
          <a:xfrm>
            <a:off x="1524000" y="471488"/>
            <a:ext cx="9144000" cy="1571625"/>
          </a:xfrm>
        </p:spPr>
        <p:txBody>
          <a:bodyPr>
            <a:normAutofit fontScale="90000"/>
          </a:bodyPr>
          <a:lstStyle/>
          <a:p>
            <a:r>
              <a:rPr lang="en-US" dirty="0" smtClean="0">
                <a:latin typeface="Arial" charset="0"/>
                <a:ea typeface="Arial" charset="0"/>
                <a:cs typeface="Arial" charset="0"/>
              </a:rPr>
              <a:t/>
            </a:r>
            <a:br>
              <a:rPr lang="en-US" dirty="0" smtClean="0">
                <a:latin typeface="Arial" charset="0"/>
                <a:ea typeface="Arial" charset="0"/>
                <a:cs typeface="Arial" charset="0"/>
              </a:rPr>
            </a:br>
            <a:endParaRPr lang="en-US" dirty="0">
              <a:latin typeface="Arial" charset="0"/>
              <a:ea typeface="Arial" charset="0"/>
              <a:cs typeface="Arial" charset="0"/>
            </a:endParaRPr>
          </a:p>
        </p:txBody>
      </p:sp>
      <p:sp>
        <p:nvSpPr>
          <p:cNvPr id="17" name="Text Placeholder 1"/>
          <p:cNvSpPr txBox="1">
            <a:spLocks/>
          </p:cNvSpPr>
          <p:nvPr/>
        </p:nvSpPr>
        <p:spPr>
          <a:xfrm>
            <a:off x="92765" y="0"/>
            <a:ext cx="12099235" cy="674370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500"/>
              </a:spcBef>
              <a:spcAft>
                <a:spcPts val="500"/>
              </a:spcAft>
            </a:pPr>
            <a:r>
              <a:rPr lang="pl-PL" b="1" dirty="0" err="1">
                <a:solidFill>
                  <a:schemeClr val="accent1"/>
                </a:solidFill>
                <a:latin typeface="Arial" charset="0"/>
                <a:ea typeface="Arial" charset="0"/>
                <a:cs typeface="Arial" charset="0"/>
              </a:rPr>
              <a:t>Who</a:t>
            </a:r>
            <a:r>
              <a:rPr lang="pl-PL" b="1" dirty="0">
                <a:solidFill>
                  <a:schemeClr val="accent1"/>
                </a:solidFill>
                <a:latin typeface="Arial" charset="0"/>
                <a:ea typeface="Arial" charset="0"/>
                <a:cs typeface="Arial" charset="0"/>
              </a:rPr>
              <a:t> </a:t>
            </a:r>
            <a:r>
              <a:rPr lang="pl-PL" b="1" dirty="0" err="1">
                <a:solidFill>
                  <a:schemeClr val="accent1"/>
                </a:solidFill>
                <a:latin typeface="Arial" charset="0"/>
                <a:ea typeface="Arial" charset="0"/>
                <a:cs typeface="Arial" charset="0"/>
              </a:rPr>
              <a:t>are</a:t>
            </a:r>
            <a:r>
              <a:rPr lang="pl-PL" b="1" dirty="0">
                <a:solidFill>
                  <a:schemeClr val="accent1"/>
                </a:solidFill>
                <a:latin typeface="Arial" charset="0"/>
                <a:ea typeface="Arial" charset="0"/>
                <a:cs typeface="Arial" charset="0"/>
              </a:rPr>
              <a:t> </a:t>
            </a:r>
            <a:r>
              <a:rPr lang="pl-PL" b="1" dirty="0" err="1">
                <a:solidFill>
                  <a:schemeClr val="accent1"/>
                </a:solidFill>
                <a:latin typeface="Arial" charset="0"/>
                <a:ea typeface="Arial" charset="0"/>
                <a:cs typeface="Arial" charset="0"/>
              </a:rPr>
              <a:t>using</a:t>
            </a:r>
            <a:r>
              <a:rPr lang="pl-PL" b="1" dirty="0">
                <a:solidFill>
                  <a:schemeClr val="accent1"/>
                </a:solidFill>
                <a:latin typeface="Arial" charset="0"/>
                <a:ea typeface="Arial" charset="0"/>
                <a:cs typeface="Arial" charset="0"/>
              </a:rPr>
              <a:t> </a:t>
            </a:r>
            <a:r>
              <a:rPr lang="pl-PL" b="1" dirty="0" err="1">
                <a:solidFill>
                  <a:schemeClr val="accent1"/>
                </a:solidFill>
                <a:latin typeface="Arial" charset="0"/>
                <a:ea typeface="Arial" charset="0"/>
                <a:cs typeface="Arial" charset="0"/>
              </a:rPr>
              <a:t>Hystrix</a:t>
            </a:r>
            <a:r>
              <a:rPr lang="pl-PL" b="1" dirty="0">
                <a:solidFill>
                  <a:schemeClr val="accent1"/>
                </a:solidFill>
                <a:latin typeface="Arial" charset="0"/>
                <a:ea typeface="Arial" charset="0"/>
                <a:cs typeface="Arial" charset="0"/>
              </a:rPr>
              <a:t>? </a:t>
            </a:r>
            <a:r>
              <a:rPr lang="pl-PL" b="1" dirty="0" err="1">
                <a:solidFill>
                  <a:schemeClr val="accent1"/>
                </a:solidFill>
                <a:latin typeface="Arial" charset="0"/>
                <a:ea typeface="Arial" charset="0"/>
                <a:cs typeface="Arial" charset="0"/>
              </a:rPr>
              <a:t>What</a:t>
            </a:r>
            <a:r>
              <a:rPr lang="pl-PL" b="1" dirty="0">
                <a:solidFill>
                  <a:schemeClr val="accent1"/>
                </a:solidFill>
                <a:latin typeface="Arial" charset="0"/>
                <a:ea typeface="Arial" charset="0"/>
                <a:cs typeface="Arial" charset="0"/>
              </a:rPr>
              <a:t> </a:t>
            </a:r>
            <a:r>
              <a:rPr lang="pl-PL" b="1" dirty="0" err="1">
                <a:solidFill>
                  <a:schemeClr val="accent1"/>
                </a:solidFill>
                <a:latin typeface="Arial" charset="0"/>
                <a:ea typeface="Arial" charset="0"/>
                <a:cs typeface="Arial" charset="0"/>
              </a:rPr>
              <a:t>problems</a:t>
            </a:r>
            <a:r>
              <a:rPr lang="pl-PL" b="1" dirty="0">
                <a:solidFill>
                  <a:schemeClr val="accent1"/>
                </a:solidFill>
                <a:latin typeface="Arial" charset="0"/>
                <a:ea typeface="Arial" charset="0"/>
                <a:cs typeface="Arial" charset="0"/>
              </a:rPr>
              <a:t> </a:t>
            </a:r>
            <a:r>
              <a:rPr lang="pl-PL" b="1" dirty="0" err="1">
                <a:solidFill>
                  <a:schemeClr val="accent1"/>
                </a:solidFill>
                <a:latin typeface="Arial" charset="0"/>
                <a:ea typeface="Arial" charset="0"/>
                <a:cs typeface="Arial" charset="0"/>
              </a:rPr>
              <a:t>can</a:t>
            </a:r>
            <a:r>
              <a:rPr lang="pl-PL" b="1" dirty="0">
                <a:solidFill>
                  <a:schemeClr val="accent1"/>
                </a:solidFill>
                <a:latin typeface="Arial" charset="0"/>
                <a:ea typeface="Arial" charset="0"/>
                <a:cs typeface="Arial" charset="0"/>
              </a:rPr>
              <a:t> </a:t>
            </a:r>
            <a:r>
              <a:rPr lang="pl-PL" b="1" dirty="0" err="1">
                <a:solidFill>
                  <a:schemeClr val="accent1"/>
                </a:solidFill>
                <a:latin typeface="Arial" charset="0"/>
                <a:ea typeface="Arial" charset="0"/>
                <a:cs typeface="Arial" charset="0"/>
              </a:rPr>
              <a:t>it</a:t>
            </a:r>
            <a:r>
              <a:rPr lang="pl-PL" b="1" dirty="0">
                <a:solidFill>
                  <a:schemeClr val="accent1"/>
                </a:solidFill>
                <a:latin typeface="Arial" charset="0"/>
                <a:ea typeface="Arial" charset="0"/>
                <a:cs typeface="Arial" charset="0"/>
              </a:rPr>
              <a:t> </a:t>
            </a:r>
            <a:r>
              <a:rPr lang="pl-PL" b="1" dirty="0" err="1" smtClean="0">
                <a:solidFill>
                  <a:schemeClr val="accent1"/>
                </a:solidFill>
                <a:latin typeface="Arial" charset="0"/>
                <a:ea typeface="Arial" charset="0"/>
                <a:cs typeface="Arial" charset="0"/>
              </a:rPr>
              <a:t>solve</a:t>
            </a:r>
            <a:r>
              <a:rPr lang="pl-PL" b="1" dirty="0" smtClean="0">
                <a:solidFill>
                  <a:schemeClr val="accent1"/>
                </a:solidFill>
                <a:latin typeface="Arial" charset="0"/>
                <a:ea typeface="Arial" charset="0"/>
                <a:cs typeface="Arial" charset="0"/>
              </a:rPr>
              <a:t> for </a:t>
            </a:r>
            <a:r>
              <a:rPr lang="pl-PL" b="1" dirty="0" err="1" smtClean="0">
                <a:solidFill>
                  <a:schemeClr val="accent1"/>
                </a:solidFill>
                <a:latin typeface="Arial" charset="0"/>
                <a:ea typeface="Arial" charset="0"/>
                <a:cs typeface="Arial" charset="0"/>
              </a:rPr>
              <a:t>them</a:t>
            </a:r>
            <a:r>
              <a:rPr lang="pl-PL" b="1" dirty="0" smtClean="0">
                <a:solidFill>
                  <a:schemeClr val="accent1"/>
                </a:solidFill>
                <a:latin typeface="Arial" charset="0"/>
                <a:ea typeface="Arial" charset="0"/>
                <a:cs typeface="Arial" charset="0"/>
              </a:rPr>
              <a:t>?</a:t>
            </a:r>
            <a:endParaRPr lang="pl-PL" dirty="0" smtClean="0">
              <a:solidFill>
                <a:schemeClr val="accent1"/>
              </a:solidFill>
              <a:latin typeface="Arial" charset="0"/>
              <a:ea typeface="Arial" charset="0"/>
              <a:cs typeface="Arial" charset="0"/>
            </a:endParaRPr>
          </a:p>
          <a:p>
            <a:pPr marL="0" lvl="1" indent="-342900" algn="l">
              <a:spcAft>
                <a:spcPts val="500"/>
              </a:spcAft>
              <a:buFont typeface="Arial" charset="0"/>
              <a:buChar char="•"/>
            </a:pPr>
            <a:r>
              <a:rPr lang="pl-PL" sz="1600" b="1" dirty="0" err="1" smtClean="0">
                <a:solidFill>
                  <a:srgbClr val="C00000"/>
                </a:solidFill>
                <a:latin typeface="Arial" charset="0"/>
                <a:ea typeface="Arial" charset="0"/>
                <a:cs typeface="Arial" charset="0"/>
              </a:rPr>
              <a:t>Problems</a:t>
            </a:r>
            <a:r>
              <a:rPr lang="pl-PL" sz="1600" b="1" dirty="0" smtClean="0">
                <a:solidFill>
                  <a:srgbClr val="C00000"/>
                </a:solidFill>
                <a:latin typeface="Arial" charset="0"/>
                <a:ea typeface="Arial" charset="0"/>
                <a:cs typeface="Arial" charset="0"/>
              </a:rPr>
              <a:t> </a:t>
            </a:r>
            <a:endParaRPr lang="pl-PL" sz="1600" b="1" dirty="0" smtClean="0">
              <a:latin typeface="Arial" charset="0"/>
              <a:ea typeface="Arial" charset="0"/>
              <a:cs typeface="Arial" charset="0"/>
            </a:endParaRPr>
          </a:p>
          <a:p>
            <a:pPr marL="0" lvl="1" algn="l">
              <a:spcAft>
                <a:spcPts val="500"/>
              </a:spcAft>
            </a:pPr>
            <a:r>
              <a:rPr lang="pl-PL" sz="1600" b="1" dirty="0">
                <a:latin typeface="Arial" charset="0"/>
                <a:ea typeface="Arial" charset="0"/>
                <a:cs typeface="Arial" charset="0"/>
              </a:rPr>
              <a:t> </a:t>
            </a:r>
            <a:r>
              <a:rPr lang="pl-PL" sz="1600" b="1" dirty="0" smtClean="0">
                <a:latin typeface="Arial" charset="0"/>
                <a:ea typeface="Arial" charset="0"/>
                <a:cs typeface="Arial" charset="0"/>
              </a:rPr>
              <a:t>     </a:t>
            </a:r>
            <a:r>
              <a:rPr lang="pl-PL" sz="1600" dirty="0" err="1" smtClean="0">
                <a:latin typeface="Arial" charset="0"/>
                <a:ea typeface="Arial" charset="0"/>
                <a:cs typeface="Arial" charset="0"/>
              </a:rPr>
              <a:t>When</a:t>
            </a:r>
            <a:r>
              <a:rPr lang="pl-PL" sz="1600" dirty="0" smtClean="0">
                <a:latin typeface="Arial" charset="0"/>
                <a:ea typeface="Arial" charset="0"/>
                <a:cs typeface="Arial" charset="0"/>
              </a:rPr>
              <a:t> one of service </a:t>
            </a:r>
            <a:r>
              <a:rPr lang="pl-PL" sz="1600" dirty="0" err="1">
                <a:latin typeface="Arial" charset="0"/>
                <a:ea typeface="Arial" charset="0"/>
                <a:cs typeface="Arial" charset="0"/>
              </a:rPr>
              <a:t>dependencies</a:t>
            </a:r>
            <a:r>
              <a:rPr lang="pl-PL" sz="1600" dirty="0">
                <a:latin typeface="Arial" charset="0"/>
                <a:ea typeface="Arial" charset="0"/>
                <a:cs typeface="Arial" charset="0"/>
              </a:rPr>
              <a:t> </a:t>
            </a:r>
            <a:r>
              <a:rPr lang="pl-PL" sz="1600" dirty="0" smtClean="0">
                <a:latin typeface="Arial" charset="0"/>
                <a:ea typeface="Arial" charset="0"/>
                <a:cs typeface="Arial" charset="0"/>
              </a:rPr>
              <a:t>in a </a:t>
            </a:r>
            <a:r>
              <a:rPr lang="pl-PL" sz="1600" dirty="0" err="1" smtClean="0">
                <a:latin typeface="Arial" charset="0"/>
                <a:ea typeface="Arial" charset="0"/>
                <a:cs typeface="Arial" charset="0"/>
              </a:rPr>
              <a:t>distributed</a:t>
            </a:r>
            <a:r>
              <a:rPr lang="pl-PL" sz="1600" dirty="0" smtClean="0">
                <a:latin typeface="Arial" charset="0"/>
                <a:ea typeface="Arial" charset="0"/>
                <a:cs typeface="Arial" charset="0"/>
              </a:rPr>
              <a:t> system </a:t>
            </a:r>
            <a:r>
              <a:rPr lang="pl-PL" sz="1600" dirty="0" err="1" smtClean="0">
                <a:latin typeface="Arial" charset="0"/>
                <a:ea typeface="Arial" charset="0"/>
                <a:cs typeface="Arial" charset="0"/>
              </a:rPr>
              <a:t>misbehave</a:t>
            </a:r>
            <a:r>
              <a:rPr lang="pl-PL" sz="1600" dirty="0" smtClean="0">
                <a:latin typeface="Arial" charset="0"/>
                <a:ea typeface="Arial" charset="0"/>
                <a:cs typeface="Arial" charset="0"/>
              </a:rPr>
              <a:t> </a:t>
            </a:r>
          </a:p>
          <a:p>
            <a:pPr marL="914400" lvl="4" indent="-342900" algn="l">
              <a:spcAft>
                <a:spcPts val="500"/>
              </a:spcAft>
              <a:buFont typeface="Courier New" charset="0"/>
              <a:buChar char="o"/>
            </a:pPr>
            <a:r>
              <a:rPr lang="pl-PL" dirty="0">
                <a:latin typeface="Arial" charset="0"/>
                <a:ea typeface="Arial" charset="0"/>
                <a:cs typeface="Arial" charset="0"/>
              </a:rPr>
              <a:t>service </a:t>
            </a:r>
            <a:r>
              <a:rPr lang="pl-PL" dirty="0" err="1">
                <a:latin typeface="Arial" charset="0"/>
                <a:ea typeface="Arial" charset="0"/>
                <a:cs typeface="Arial" charset="0"/>
              </a:rPr>
              <a:t>is</a:t>
            </a:r>
            <a:r>
              <a:rPr lang="pl-PL" dirty="0">
                <a:latin typeface="Arial" charset="0"/>
                <a:ea typeface="Arial" charset="0"/>
                <a:cs typeface="Arial" charset="0"/>
              </a:rPr>
              <a:t> down</a:t>
            </a:r>
          </a:p>
          <a:p>
            <a:pPr marL="914400" lvl="4" indent="-342900" algn="l">
              <a:spcAft>
                <a:spcPts val="500"/>
              </a:spcAft>
              <a:buFont typeface="Courier New" charset="0"/>
              <a:buChar char="o"/>
            </a:pPr>
            <a:r>
              <a:rPr lang="pl-PL" dirty="0">
                <a:latin typeface="Arial" charset="0"/>
                <a:ea typeface="Arial" charset="0"/>
                <a:cs typeface="Arial" charset="0"/>
              </a:rPr>
              <a:t>service </a:t>
            </a:r>
            <a:r>
              <a:rPr lang="pl-PL" dirty="0" err="1">
                <a:latin typeface="Arial" charset="0"/>
                <a:ea typeface="Arial" charset="0"/>
                <a:cs typeface="Arial" charset="0"/>
              </a:rPr>
              <a:t>call</a:t>
            </a:r>
            <a:r>
              <a:rPr lang="pl-PL" dirty="0">
                <a:latin typeface="Arial" charset="0"/>
                <a:ea typeface="Arial" charset="0"/>
                <a:cs typeface="Arial" charset="0"/>
              </a:rPr>
              <a:t> </a:t>
            </a:r>
            <a:r>
              <a:rPr lang="pl-PL" dirty="0" err="1">
                <a:latin typeface="Arial" charset="0"/>
                <a:ea typeface="Arial" charset="0"/>
                <a:cs typeface="Arial" charset="0"/>
              </a:rPr>
              <a:t>is</a:t>
            </a:r>
            <a:r>
              <a:rPr lang="pl-PL" dirty="0">
                <a:latin typeface="Arial" charset="0"/>
                <a:ea typeface="Arial" charset="0"/>
                <a:cs typeface="Arial" charset="0"/>
              </a:rPr>
              <a:t> </a:t>
            </a:r>
            <a:r>
              <a:rPr lang="pl-PL" dirty="0" err="1">
                <a:latin typeface="Arial" charset="0"/>
                <a:ea typeface="Arial" charset="0"/>
                <a:cs typeface="Arial" charset="0"/>
              </a:rPr>
              <a:t>taking</a:t>
            </a:r>
            <a:r>
              <a:rPr lang="pl-PL" dirty="0">
                <a:latin typeface="Arial" charset="0"/>
                <a:ea typeface="Arial" charset="0"/>
                <a:cs typeface="Arial" charset="0"/>
              </a:rPr>
              <a:t> </a:t>
            </a:r>
            <a:r>
              <a:rPr lang="pl-PL" dirty="0" err="1">
                <a:latin typeface="Arial" charset="0"/>
                <a:ea typeface="Arial" charset="0"/>
                <a:cs typeface="Arial" charset="0"/>
              </a:rPr>
              <a:t>too</a:t>
            </a:r>
            <a:r>
              <a:rPr lang="pl-PL" dirty="0">
                <a:latin typeface="Arial" charset="0"/>
                <a:ea typeface="Arial" charset="0"/>
                <a:cs typeface="Arial" charset="0"/>
              </a:rPr>
              <a:t> </a:t>
            </a:r>
            <a:r>
              <a:rPr lang="pl-PL" dirty="0" err="1">
                <a:latin typeface="Arial" charset="0"/>
                <a:ea typeface="Arial" charset="0"/>
                <a:cs typeface="Arial" charset="0"/>
              </a:rPr>
              <a:t>long</a:t>
            </a:r>
            <a:endParaRPr lang="pl-PL" dirty="0">
              <a:latin typeface="Arial" charset="0"/>
              <a:ea typeface="Arial" charset="0"/>
              <a:cs typeface="Arial" charset="0"/>
            </a:endParaRPr>
          </a:p>
          <a:p>
            <a:pPr marL="914400" lvl="4" indent="-342900" algn="l">
              <a:spcAft>
                <a:spcPts val="500"/>
              </a:spcAft>
              <a:buFont typeface="Courier New" charset="0"/>
              <a:buChar char="o"/>
            </a:pPr>
            <a:r>
              <a:rPr lang="pl-PL" dirty="0">
                <a:latin typeface="Arial" charset="0"/>
                <a:ea typeface="Arial" charset="0"/>
                <a:cs typeface="Arial" charset="0"/>
              </a:rPr>
              <a:t>service </a:t>
            </a:r>
            <a:r>
              <a:rPr lang="pl-PL" dirty="0" err="1">
                <a:latin typeface="Arial" charset="0"/>
                <a:ea typeface="Arial" charset="0"/>
                <a:cs typeface="Arial" charset="0"/>
              </a:rPr>
              <a:t>call</a:t>
            </a:r>
            <a:r>
              <a:rPr lang="pl-PL" dirty="0">
                <a:latin typeface="Arial" charset="0"/>
                <a:ea typeface="Arial" charset="0"/>
                <a:cs typeface="Arial" charset="0"/>
              </a:rPr>
              <a:t> </a:t>
            </a:r>
            <a:r>
              <a:rPr lang="pl-PL" dirty="0" err="1">
                <a:latin typeface="Arial" charset="0"/>
                <a:ea typeface="Arial" charset="0"/>
                <a:cs typeface="Arial" charset="0"/>
              </a:rPr>
              <a:t>is</a:t>
            </a:r>
            <a:r>
              <a:rPr lang="pl-PL" dirty="0">
                <a:latin typeface="Arial" charset="0"/>
                <a:ea typeface="Arial" charset="0"/>
                <a:cs typeface="Arial" charset="0"/>
              </a:rPr>
              <a:t> </a:t>
            </a:r>
            <a:r>
              <a:rPr lang="pl-PL" dirty="0" err="1">
                <a:latin typeface="Arial" charset="0"/>
                <a:ea typeface="Arial" charset="0"/>
                <a:cs typeface="Arial" charset="0"/>
              </a:rPr>
              <a:t>throwing</a:t>
            </a:r>
            <a:r>
              <a:rPr lang="pl-PL" dirty="0">
                <a:latin typeface="Arial" charset="0"/>
                <a:ea typeface="Arial" charset="0"/>
                <a:cs typeface="Arial" charset="0"/>
              </a:rPr>
              <a:t> </a:t>
            </a:r>
            <a:r>
              <a:rPr lang="pl-PL" dirty="0" err="1" smtClean="0">
                <a:latin typeface="Arial" charset="0"/>
                <a:ea typeface="Arial" charset="0"/>
                <a:cs typeface="Arial" charset="0"/>
              </a:rPr>
              <a:t>errors</a:t>
            </a:r>
            <a:endParaRPr lang="pl-PL" dirty="0" smtClean="0">
              <a:latin typeface="Arial" charset="0"/>
              <a:ea typeface="Arial" charset="0"/>
              <a:cs typeface="Arial" charset="0"/>
            </a:endParaRPr>
          </a:p>
          <a:p>
            <a:pPr marL="914400" lvl="4" indent="-342900" algn="l">
              <a:spcAft>
                <a:spcPts val="500"/>
              </a:spcAft>
              <a:buFont typeface="Courier New" charset="0"/>
              <a:buChar char="o"/>
            </a:pPr>
            <a:r>
              <a:rPr lang="pl-PL" dirty="0" smtClean="0">
                <a:latin typeface="Arial" charset="0"/>
                <a:ea typeface="Arial" charset="0"/>
                <a:cs typeface="Arial" charset="0"/>
              </a:rPr>
              <a:t>Minor </a:t>
            </a:r>
            <a:r>
              <a:rPr lang="pl-PL" dirty="0" err="1" smtClean="0">
                <a:latin typeface="Arial" charset="0"/>
                <a:ea typeface="Arial" charset="0"/>
                <a:cs typeface="Arial" charset="0"/>
              </a:rPr>
              <a:t>mistakes</a:t>
            </a:r>
            <a:r>
              <a:rPr lang="pl-PL" dirty="0" smtClean="0">
                <a:latin typeface="Arial" charset="0"/>
                <a:ea typeface="Arial" charset="0"/>
                <a:cs typeface="Arial" charset="0"/>
              </a:rPr>
              <a:t> as </a:t>
            </a:r>
            <a:r>
              <a:rPr lang="pl-PL" dirty="0" err="1" smtClean="0">
                <a:latin typeface="Arial" charset="0"/>
                <a:ea typeface="Arial" charset="0"/>
                <a:cs typeface="Arial" charset="0"/>
              </a:rPr>
              <a:t>misconfigurations</a:t>
            </a:r>
            <a:r>
              <a:rPr lang="pl-PL" dirty="0" smtClean="0">
                <a:latin typeface="Arial" charset="0"/>
                <a:ea typeface="Arial" charset="0"/>
                <a:cs typeface="Arial" charset="0"/>
              </a:rPr>
              <a:t> </a:t>
            </a:r>
          </a:p>
          <a:p>
            <a:pPr marL="457200" lvl="2" algn="l">
              <a:spcAft>
                <a:spcPts val="500"/>
              </a:spcAft>
            </a:pPr>
            <a:r>
              <a:rPr lang="pl-PL" sz="1600" dirty="0" err="1">
                <a:latin typeface="Arial" charset="0"/>
                <a:ea typeface="Arial" charset="0"/>
                <a:cs typeface="Arial" charset="0"/>
              </a:rPr>
              <a:t>c</a:t>
            </a:r>
            <a:r>
              <a:rPr lang="pl-PL" sz="1600" dirty="0" err="1" smtClean="0">
                <a:latin typeface="Arial" charset="0"/>
                <a:ea typeface="Arial" charset="0"/>
                <a:cs typeface="Arial" charset="0"/>
              </a:rPr>
              <a:t>ascading</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failures</a:t>
            </a:r>
            <a:r>
              <a:rPr lang="pl-PL" sz="1600" dirty="0" smtClean="0">
                <a:latin typeface="Arial" charset="0"/>
                <a:ea typeface="Arial" charset="0"/>
                <a:cs typeface="Arial" charset="0"/>
              </a:rPr>
              <a:t> and </a:t>
            </a:r>
            <a:r>
              <a:rPr lang="en-US" sz="1600" dirty="0">
                <a:latin typeface="Arial" charset="0"/>
                <a:ea typeface="Arial" charset="0"/>
                <a:cs typeface="Arial" charset="0"/>
              </a:rPr>
              <a:t>latencies </a:t>
            </a:r>
            <a:r>
              <a:rPr lang="en-US" sz="1600" dirty="0" smtClean="0">
                <a:latin typeface="Arial" charset="0"/>
                <a:ea typeface="Arial" charset="0"/>
                <a:cs typeface="Arial" charset="0"/>
              </a:rPr>
              <a:t>between services </a:t>
            </a:r>
            <a:r>
              <a:rPr lang="pl-PL" sz="1600" dirty="0" err="1" smtClean="0">
                <a:latin typeface="Arial" charset="0"/>
                <a:ea typeface="Arial" charset="0"/>
                <a:cs typeface="Arial" charset="0"/>
              </a:rPr>
              <a:t>will</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potentially</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exhaust</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limited</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resources</a:t>
            </a:r>
            <a:r>
              <a:rPr lang="pl-PL" sz="1600" dirty="0" smtClean="0">
                <a:latin typeface="Arial" charset="0"/>
                <a:ea typeface="Arial" charset="0"/>
                <a:cs typeface="Arial" charset="0"/>
              </a:rPr>
              <a:t>.</a:t>
            </a:r>
          </a:p>
          <a:p>
            <a:pPr marL="457200" lvl="2" algn="l">
              <a:spcAft>
                <a:spcPts val="500"/>
              </a:spcAft>
            </a:pPr>
            <a:r>
              <a:rPr lang="pl-PL" sz="1600" dirty="0">
                <a:latin typeface="Arial" charset="0"/>
                <a:ea typeface="Arial" charset="0"/>
                <a:cs typeface="Arial" charset="0"/>
              </a:rPr>
              <a:t>A</a:t>
            </a:r>
            <a:r>
              <a:rPr lang="pl-PL" sz="1600" dirty="0" smtClean="0">
                <a:latin typeface="Arial" charset="0"/>
                <a:ea typeface="Arial" charset="0"/>
                <a:cs typeface="Arial" charset="0"/>
              </a:rPr>
              <a:t>pplication </a:t>
            </a:r>
            <a:r>
              <a:rPr lang="pl-PL" sz="1600" dirty="0" err="1">
                <a:latin typeface="Arial" charset="0"/>
                <a:ea typeface="Arial" charset="0"/>
                <a:cs typeface="Arial" charset="0"/>
              </a:rPr>
              <a:t>is</a:t>
            </a:r>
            <a:r>
              <a:rPr lang="pl-PL" sz="1600" dirty="0">
                <a:latin typeface="Arial" charset="0"/>
                <a:ea typeface="Arial" charset="0"/>
                <a:cs typeface="Arial" charset="0"/>
              </a:rPr>
              <a:t> not </a:t>
            </a:r>
            <a:r>
              <a:rPr lang="pl-PL" sz="1600" dirty="0" err="1">
                <a:latin typeface="Arial" charset="0"/>
                <a:ea typeface="Arial" charset="0"/>
                <a:cs typeface="Arial" charset="0"/>
              </a:rPr>
              <a:t>isolated</a:t>
            </a:r>
            <a:r>
              <a:rPr lang="pl-PL" sz="1600" dirty="0">
                <a:latin typeface="Arial" charset="0"/>
                <a:ea typeface="Arial" charset="0"/>
                <a:cs typeface="Arial" charset="0"/>
              </a:rPr>
              <a:t> from </a:t>
            </a:r>
            <a:r>
              <a:rPr lang="pl-PL" sz="1600" dirty="0" err="1">
                <a:latin typeface="Arial" charset="0"/>
                <a:ea typeface="Arial" charset="0"/>
                <a:cs typeface="Arial" charset="0"/>
              </a:rPr>
              <a:t>these</a:t>
            </a:r>
            <a:r>
              <a:rPr lang="pl-PL" sz="1600" dirty="0">
                <a:latin typeface="Arial" charset="0"/>
                <a:ea typeface="Arial" charset="0"/>
                <a:cs typeface="Arial" charset="0"/>
              </a:rPr>
              <a:t> </a:t>
            </a:r>
            <a:r>
              <a:rPr lang="pl-PL" sz="1600" dirty="0" err="1" smtClean="0">
                <a:latin typeface="Arial" charset="0"/>
                <a:ea typeface="Arial" charset="0"/>
                <a:cs typeface="Arial" charset="0"/>
              </a:rPr>
              <a:t>external</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depedency</a:t>
            </a:r>
            <a:r>
              <a:rPr lang="pl-PL" sz="1600" dirty="0" smtClean="0">
                <a:latin typeface="Arial" charset="0"/>
                <a:ea typeface="Arial" charset="0"/>
                <a:cs typeface="Arial" charset="0"/>
              </a:rPr>
              <a:t> </a:t>
            </a:r>
            <a:r>
              <a:rPr lang="pl-PL" sz="1600" dirty="0" err="1">
                <a:latin typeface="Arial" charset="0"/>
                <a:ea typeface="Arial" charset="0"/>
                <a:cs typeface="Arial" charset="0"/>
              </a:rPr>
              <a:t>failures</a:t>
            </a:r>
            <a:r>
              <a:rPr lang="pl-PL" sz="1600" dirty="0">
                <a:latin typeface="Arial" charset="0"/>
                <a:ea typeface="Arial" charset="0"/>
                <a:cs typeface="Arial" charset="0"/>
              </a:rPr>
              <a:t>, </a:t>
            </a:r>
            <a:r>
              <a:rPr lang="pl-PL" sz="1600" dirty="0" err="1">
                <a:latin typeface="Arial" charset="0"/>
                <a:ea typeface="Arial" charset="0"/>
                <a:cs typeface="Arial" charset="0"/>
              </a:rPr>
              <a:t>it</a:t>
            </a:r>
            <a:r>
              <a:rPr lang="pl-PL" sz="1600" dirty="0">
                <a:latin typeface="Arial" charset="0"/>
                <a:ea typeface="Arial" charset="0"/>
                <a:cs typeface="Arial" charset="0"/>
              </a:rPr>
              <a:t> </a:t>
            </a:r>
            <a:r>
              <a:rPr lang="pl-PL" sz="1600" dirty="0" err="1">
                <a:latin typeface="Arial" charset="0"/>
                <a:ea typeface="Arial" charset="0"/>
                <a:cs typeface="Arial" charset="0"/>
              </a:rPr>
              <a:t>risks</a:t>
            </a:r>
            <a:r>
              <a:rPr lang="pl-PL" sz="1600" dirty="0">
                <a:latin typeface="Arial" charset="0"/>
                <a:ea typeface="Arial" charset="0"/>
                <a:cs typeface="Arial" charset="0"/>
              </a:rPr>
              <a:t> </a:t>
            </a:r>
            <a:r>
              <a:rPr lang="pl-PL" sz="1600" dirty="0" err="1">
                <a:latin typeface="Arial" charset="0"/>
                <a:ea typeface="Arial" charset="0"/>
                <a:cs typeface="Arial" charset="0"/>
              </a:rPr>
              <a:t>being</a:t>
            </a:r>
            <a:r>
              <a:rPr lang="pl-PL" sz="1600" dirty="0">
                <a:latin typeface="Arial" charset="0"/>
                <a:ea typeface="Arial" charset="0"/>
                <a:cs typeface="Arial" charset="0"/>
              </a:rPr>
              <a:t> </a:t>
            </a:r>
            <a:r>
              <a:rPr lang="pl-PL" sz="1600" dirty="0" err="1">
                <a:latin typeface="Arial" charset="0"/>
                <a:ea typeface="Arial" charset="0"/>
                <a:cs typeface="Arial" charset="0"/>
              </a:rPr>
              <a:t>taken</a:t>
            </a:r>
            <a:r>
              <a:rPr lang="pl-PL" sz="1600" dirty="0">
                <a:latin typeface="Arial" charset="0"/>
                <a:ea typeface="Arial" charset="0"/>
                <a:cs typeface="Arial" charset="0"/>
              </a:rPr>
              <a:t> down with </a:t>
            </a:r>
            <a:r>
              <a:rPr lang="pl-PL" sz="1600" dirty="0" err="1">
                <a:latin typeface="Arial" charset="0"/>
                <a:ea typeface="Arial" charset="0"/>
                <a:cs typeface="Arial" charset="0"/>
              </a:rPr>
              <a:t>them</a:t>
            </a:r>
            <a:r>
              <a:rPr lang="pl-PL" sz="1600" dirty="0">
                <a:latin typeface="Arial" charset="0"/>
                <a:ea typeface="Arial" charset="0"/>
                <a:cs typeface="Arial" charset="0"/>
              </a:rPr>
              <a:t>.</a:t>
            </a:r>
          </a:p>
          <a:p>
            <a:pPr indent="-285750" algn="l">
              <a:spcBef>
                <a:spcPts val="500"/>
              </a:spcBef>
              <a:spcAft>
                <a:spcPts val="500"/>
              </a:spcAft>
              <a:buFont typeface="Arial" charset="0"/>
              <a:buChar char="•"/>
            </a:pPr>
            <a:r>
              <a:rPr lang="pl-PL" sz="1600" b="1" dirty="0" smtClean="0">
                <a:latin typeface="Arial" charset="0"/>
                <a:ea typeface="Arial" charset="0"/>
                <a:cs typeface="Arial" charset="0"/>
              </a:rPr>
              <a:t> </a:t>
            </a:r>
            <a:r>
              <a:rPr lang="pl-PL" sz="1600" b="1" dirty="0" err="1" smtClean="0">
                <a:solidFill>
                  <a:srgbClr val="FF0000"/>
                </a:solidFill>
                <a:latin typeface="Arial" charset="0"/>
                <a:ea typeface="Arial" charset="0"/>
                <a:cs typeface="Arial" charset="0"/>
              </a:rPr>
              <a:t>Hystrix</a:t>
            </a:r>
            <a:r>
              <a:rPr lang="pl-PL" sz="1600" b="1" dirty="0" smtClean="0">
                <a:solidFill>
                  <a:srgbClr val="FF0000"/>
                </a:solidFill>
                <a:latin typeface="Arial" charset="0"/>
                <a:ea typeface="Arial" charset="0"/>
                <a:cs typeface="Arial" charset="0"/>
              </a:rPr>
              <a:t> </a:t>
            </a:r>
            <a:r>
              <a:rPr lang="pl-PL" sz="1600" b="1" dirty="0" err="1" smtClean="0">
                <a:solidFill>
                  <a:srgbClr val="FF0000"/>
                </a:solidFill>
                <a:latin typeface="Arial" charset="0"/>
                <a:ea typeface="Arial" charset="0"/>
                <a:cs typeface="Arial" charset="0"/>
              </a:rPr>
              <a:t>helps</a:t>
            </a:r>
            <a:r>
              <a:rPr lang="pl-PL" sz="1600" b="1" dirty="0" smtClean="0">
                <a:solidFill>
                  <a:srgbClr val="FF0000"/>
                </a:solidFill>
                <a:latin typeface="Arial" charset="0"/>
                <a:ea typeface="Arial" charset="0"/>
                <a:cs typeface="Arial" charset="0"/>
              </a:rPr>
              <a:t> </a:t>
            </a:r>
            <a:r>
              <a:rPr lang="pl-PL" sz="1600" b="1" dirty="0" err="1" smtClean="0">
                <a:solidFill>
                  <a:srgbClr val="FF0000"/>
                </a:solidFill>
                <a:latin typeface="Arial" charset="0"/>
                <a:ea typeface="Arial" charset="0"/>
                <a:cs typeface="Arial" charset="0"/>
              </a:rPr>
              <a:t>solve</a:t>
            </a:r>
            <a:r>
              <a:rPr lang="pl-PL" sz="1600" b="1" dirty="0" smtClean="0">
                <a:solidFill>
                  <a:srgbClr val="FF0000"/>
                </a:solidFill>
                <a:latin typeface="Arial" charset="0"/>
                <a:ea typeface="Arial" charset="0"/>
                <a:cs typeface="Arial" charset="0"/>
              </a:rPr>
              <a:t> by </a:t>
            </a:r>
            <a:endParaRPr lang="pl-PL" sz="1600" b="1" dirty="0">
              <a:solidFill>
                <a:srgbClr val="FF0000"/>
              </a:solidFill>
              <a:latin typeface="Arial" charset="0"/>
              <a:ea typeface="Arial" charset="0"/>
              <a:cs typeface="Arial" charset="0"/>
            </a:endParaRPr>
          </a:p>
          <a:p>
            <a:pPr marL="742950" lvl="2" indent="-285750" algn="l">
              <a:spcAft>
                <a:spcPts val="500"/>
              </a:spcAft>
              <a:buFont typeface="Wingdings" charset="2"/>
              <a:buChar char="ü"/>
            </a:pPr>
            <a:r>
              <a:rPr lang="pl-PL" sz="1600" dirty="0" err="1" smtClean="0">
                <a:latin typeface="Arial" charset="0"/>
                <a:ea typeface="Arial" charset="0"/>
                <a:cs typeface="Arial" charset="0"/>
              </a:rPr>
              <a:t>providing</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libraries</a:t>
            </a:r>
            <a:r>
              <a:rPr lang="pl-PL" sz="1600" dirty="0" smtClean="0">
                <a:latin typeface="Arial" charset="0"/>
                <a:ea typeface="Arial" charset="0"/>
                <a:cs typeface="Arial" charset="0"/>
              </a:rPr>
              <a:t> with </a:t>
            </a:r>
            <a:r>
              <a:rPr lang="pl-PL" sz="1600" b="1" dirty="0" err="1">
                <a:latin typeface="Arial" charset="0"/>
                <a:ea typeface="Arial" charset="0"/>
                <a:cs typeface="Arial" charset="0"/>
              </a:rPr>
              <a:t>Circuit</a:t>
            </a:r>
            <a:r>
              <a:rPr lang="pl-PL" sz="1600" b="1" dirty="0">
                <a:latin typeface="Arial" charset="0"/>
                <a:ea typeface="Arial" charset="0"/>
                <a:cs typeface="Arial" charset="0"/>
              </a:rPr>
              <a:t> </a:t>
            </a:r>
            <a:r>
              <a:rPr lang="pl-PL" sz="1600" b="1" dirty="0" err="1" smtClean="0">
                <a:latin typeface="Arial" charset="0"/>
                <a:ea typeface="Arial" charset="0"/>
                <a:cs typeface="Arial" charset="0"/>
              </a:rPr>
              <a:t>Breakers</a:t>
            </a:r>
            <a:r>
              <a:rPr lang="pl-PL" sz="1600" b="1" dirty="0">
                <a:latin typeface="Arial" charset="0"/>
                <a:ea typeface="Arial" charset="0"/>
                <a:cs typeface="Arial" charset="0"/>
              </a:rPr>
              <a:t> </a:t>
            </a:r>
            <a:r>
              <a:rPr lang="pl-PL" sz="1600" dirty="0" smtClean="0">
                <a:latin typeface="Arial" charset="0"/>
                <a:ea typeface="Arial" charset="0"/>
                <a:cs typeface="Arial" charset="0"/>
              </a:rPr>
              <a:t>for </a:t>
            </a:r>
            <a:r>
              <a:rPr lang="pl-PL" sz="1600" dirty="0" err="1" smtClean="0">
                <a:latin typeface="Arial" charset="0"/>
                <a:ea typeface="Arial" charset="0"/>
                <a:cs typeface="Arial" charset="0"/>
              </a:rPr>
              <a:t>isolating</a:t>
            </a:r>
            <a:r>
              <a:rPr lang="pl-PL" sz="1600" dirty="0" smtClean="0">
                <a:latin typeface="Arial" charset="0"/>
                <a:ea typeface="Arial" charset="0"/>
                <a:cs typeface="Arial" charset="0"/>
              </a:rPr>
              <a:t> </a:t>
            </a:r>
            <a:r>
              <a:rPr lang="pl-PL" sz="1600" dirty="0" err="1">
                <a:latin typeface="Arial" charset="0"/>
                <a:ea typeface="Arial" charset="0"/>
                <a:cs typeface="Arial" charset="0"/>
              </a:rPr>
              <a:t>points</a:t>
            </a:r>
            <a:r>
              <a:rPr lang="pl-PL" sz="1600" dirty="0">
                <a:latin typeface="Arial" charset="0"/>
                <a:ea typeface="Arial" charset="0"/>
                <a:cs typeface="Arial" charset="0"/>
              </a:rPr>
              <a:t> of </a:t>
            </a:r>
            <a:r>
              <a:rPr lang="pl-PL" sz="1600" dirty="0" err="1">
                <a:latin typeface="Arial" charset="0"/>
                <a:ea typeface="Arial" charset="0"/>
                <a:cs typeface="Arial" charset="0"/>
              </a:rPr>
              <a:t>access</a:t>
            </a:r>
            <a:r>
              <a:rPr lang="pl-PL" sz="1600" dirty="0">
                <a:latin typeface="Arial" charset="0"/>
                <a:ea typeface="Arial" charset="0"/>
                <a:cs typeface="Arial" charset="0"/>
              </a:rPr>
              <a:t> </a:t>
            </a:r>
            <a:r>
              <a:rPr lang="pl-PL" sz="1600" dirty="0" err="1">
                <a:latin typeface="Arial" charset="0"/>
                <a:ea typeface="Arial" charset="0"/>
                <a:cs typeface="Arial" charset="0"/>
              </a:rPr>
              <a:t>between</a:t>
            </a:r>
            <a:r>
              <a:rPr lang="pl-PL" sz="1600" dirty="0">
                <a:latin typeface="Arial" charset="0"/>
                <a:ea typeface="Arial" charset="0"/>
                <a:cs typeface="Arial" charset="0"/>
              </a:rPr>
              <a:t> the services, </a:t>
            </a:r>
            <a:r>
              <a:rPr lang="pl-PL" sz="1600" dirty="0" err="1">
                <a:latin typeface="Arial" charset="0"/>
                <a:ea typeface="Arial" charset="0"/>
                <a:cs typeface="Arial" charset="0"/>
              </a:rPr>
              <a:t>stopping</a:t>
            </a:r>
            <a:r>
              <a:rPr lang="pl-PL" sz="1600" dirty="0">
                <a:latin typeface="Arial" charset="0"/>
                <a:ea typeface="Arial" charset="0"/>
                <a:cs typeface="Arial" charset="0"/>
              </a:rPr>
              <a:t> </a:t>
            </a:r>
            <a:r>
              <a:rPr lang="pl-PL" sz="1600" dirty="0" err="1">
                <a:latin typeface="Arial" charset="0"/>
                <a:ea typeface="Arial" charset="0"/>
                <a:cs typeface="Arial" charset="0"/>
              </a:rPr>
              <a:t>cascading</a:t>
            </a:r>
            <a:r>
              <a:rPr lang="pl-PL" sz="1600" dirty="0">
                <a:latin typeface="Arial" charset="0"/>
                <a:ea typeface="Arial" charset="0"/>
                <a:cs typeface="Arial" charset="0"/>
              </a:rPr>
              <a:t> </a:t>
            </a:r>
            <a:r>
              <a:rPr lang="pl-PL" sz="1600" dirty="0" err="1">
                <a:latin typeface="Arial" charset="0"/>
                <a:ea typeface="Arial" charset="0"/>
                <a:cs typeface="Arial" charset="0"/>
              </a:rPr>
              <a:t>failures</a:t>
            </a:r>
            <a:r>
              <a:rPr lang="pl-PL" sz="1600" dirty="0">
                <a:latin typeface="Arial" charset="0"/>
                <a:ea typeface="Arial" charset="0"/>
                <a:cs typeface="Arial" charset="0"/>
              </a:rPr>
              <a:t> </a:t>
            </a:r>
            <a:r>
              <a:rPr lang="pl-PL" sz="1600" dirty="0" err="1" smtClean="0">
                <a:latin typeface="Arial" charset="0"/>
                <a:ea typeface="Arial" charset="0"/>
                <a:cs typeface="Arial" charset="0"/>
              </a:rPr>
              <a:t>across</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them</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providing</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fallback</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options</a:t>
            </a:r>
            <a:r>
              <a:rPr lang="pl-PL" sz="1600" dirty="0" smtClean="0">
                <a:latin typeface="Arial" charset="0"/>
                <a:ea typeface="Arial" charset="0"/>
                <a:cs typeface="Arial" charset="0"/>
              </a:rPr>
              <a:t> to </a:t>
            </a:r>
            <a:r>
              <a:rPr lang="pl-PL" sz="1600" dirty="0" err="1" smtClean="0">
                <a:latin typeface="Arial" charset="0"/>
                <a:ea typeface="Arial" charset="0"/>
                <a:cs typeface="Arial" charset="0"/>
              </a:rPr>
              <a:t>make</a:t>
            </a:r>
            <a:r>
              <a:rPr lang="pl-PL" sz="1600" dirty="0" smtClean="0">
                <a:latin typeface="Arial" charset="0"/>
                <a:ea typeface="Arial" charset="0"/>
                <a:cs typeface="Arial" charset="0"/>
              </a:rPr>
              <a:t> the </a:t>
            </a:r>
            <a:r>
              <a:rPr lang="pl-PL" sz="1600" dirty="0" err="1" smtClean="0">
                <a:latin typeface="Arial" charset="0"/>
                <a:ea typeface="Arial" charset="0"/>
                <a:cs typeface="Arial" charset="0"/>
              </a:rPr>
              <a:t>system’s</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overall</a:t>
            </a:r>
            <a:r>
              <a:rPr lang="pl-PL" sz="1600" dirty="0" smtClean="0">
                <a:latin typeface="Arial" charset="0"/>
                <a:ea typeface="Arial" charset="0"/>
                <a:cs typeface="Arial" charset="0"/>
              </a:rPr>
              <a:t> and </a:t>
            </a:r>
            <a:r>
              <a:rPr lang="pl-PL" sz="1600" dirty="0" err="1" smtClean="0">
                <a:latin typeface="Arial" charset="0"/>
                <a:ea typeface="Arial" charset="0"/>
                <a:cs typeface="Arial" charset="0"/>
              </a:rPr>
              <a:t>APIs</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more</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resilient</a:t>
            </a:r>
            <a:r>
              <a:rPr lang="pl-PL" sz="1600" dirty="0" smtClean="0">
                <a:latin typeface="Arial" charset="0"/>
                <a:ea typeface="Arial" charset="0"/>
                <a:cs typeface="Arial" charset="0"/>
              </a:rPr>
              <a:t> </a:t>
            </a:r>
          </a:p>
          <a:p>
            <a:pPr marL="742950" lvl="2" indent="-285750" algn="l">
              <a:spcBef>
                <a:spcPts val="1500"/>
              </a:spcBef>
              <a:spcAft>
                <a:spcPts val="500"/>
              </a:spcAft>
              <a:buFont typeface="Wingdings" charset="2"/>
              <a:buChar char="ü"/>
            </a:pPr>
            <a:r>
              <a:rPr lang="pl-PL" sz="1600" dirty="0" err="1" smtClean="0">
                <a:latin typeface="Arial" charset="0"/>
                <a:ea typeface="Arial" charset="0"/>
                <a:cs typeface="Arial" charset="0"/>
              </a:rPr>
              <a:t>providing</a:t>
            </a:r>
            <a:r>
              <a:rPr lang="pl-PL" sz="1600" dirty="0" smtClean="0">
                <a:latin typeface="Arial" charset="0"/>
                <a:ea typeface="Arial" charset="0"/>
                <a:cs typeface="Arial" charset="0"/>
              </a:rPr>
              <a:t> </a:t>
            </a:r>
            <a:r>
              <a:rPr lang="pl-PL" sz="1600" dirty="0">
                <a:latin typeface="Arial" charset="0"/>
                <a:ea typeface="Arial" charset="0"/>
                <a:cs typeface="Arial" charset="0"/>
              </a:rPr>
              <a:t>out-of-the-</a:t>
            </a:r>
            <a:r>
              <a:rPr lang="pl-PL" sz="1600" dirty="0" err="1">
                <a:latin typeface="Arial" charset="0"/>
                <a:ea typeface="Arial" charset="0"/>
                <a:cs typeface="Arial" charset="0"/>
              </a:rPr>
              <a:t>box</a:t>
            </a:r>
            <a:r>
              <a:rPr lang="pl-PL" sz="1600" dirty="0">
                <a:latin typeface="Arial" charset="0"/>
                <a:ea typeface="Arial" charset="0"/>
                <a:cs typeface="Arial" charset="0"/>
              </a:rPr>
              <a:t> </a:t>
            </a:r>
            <a:r>
              <a:rPr lang="pl-PL" sz="1600" dirty="0" err="1" smtClean="0">
                <a:latin typeface="Arial" charset="0"/>
                <a:ea typeface="Arial" charset="0"/>
                <a:cs typeface="Arial" charset="0"/>
              </a:rPr>
              <a:t>tool</a:t>
            </a:r>
            <a:r>
              <a:rPr lang="pl-PL" sz="1600" dirty="0" smtClean="0">
                <a:latin typeface="Arial" charset="0"/>
                <a:ea typeface="Arial" charset="0"/>
                <a:cs typeface="Arial" charset="0"/>
              </a:rPr>
              <a:t> for </a:t>
            </a:r>
            <a:r>
              <a:rPr lang="pl-PL" sz="1600" dirty="0" err="1">
                <a:latin typeface="Arial" charset="0"/>
                <a:ea typeface="Arial" charset="0"/>
                <a:cs typeface="Arial" charset="0"/>
              </a:rPr>
              <a:t>visualizing</a:t>
            </a:r>
            <a:r>
              <a:rPr lang="pl-PL" sz="1600" dirty="0">
                <a:latin typeface="Arial" charset="0"/>
                <a:ea typeface="Arial" charset="0"/>
                <a:cs typeface="Arial" charset="0"/>
              </a:rPr>
              <a:t> and monitoring the </a:t>
            </a:r>
            <a:r>
              <a:rPr lang="pl-PL" sz="1600" dirty="0" err="1">
                <a:latin typeface="Arial" charset="0"/>
                <a:ea typeface="Arial" charset="0"/>
                <a:cs typeface="Arial" charset="0"/>
              </a:rPr>
              <a:t>current</a:t>
            </a:r>
            <a:r>
              <a:rPr lang="pl-PL" sz="1600" dirty="0">
                <a:latin typeface="Arial" charset="0"/>
                <a:ea typeface="Arial" charset="0"/>
                <a:cs typeface="Arial" charset="0"/>
              </a:rPr>
              <a:t> </a:t>
            </a:r>
            <a:r>
              <a:rPr lang="pl-PL" sz="1600" dirty="0" err="1">
                <a:latin typeface="Arial" charset="0"/>
                <a:ea typeface="Arial" charset="0"/>
                <a:cs typeface="Arial" charset="0"/>
              </a:rPr>
              <a:t>state</a:t>
            </a:r>
            <a:r>
              <a:rPr lang="pl-PL" sz="1600" dirty="0">
                <a:latin typeface="Arial" charset="0"/>
                <a:ea typeface="Arial" charset="0"/>
                <a:cs typeface="Arial" charset="0"/>
              </a:rPr>
              <a:t> of the </a:t>
            </a:r>
            <a:r>
              <a:rPr lang="pl-PL" sz="1600" dirty="0" err="1">
                <a:latin typeface="Arial" charset="0"/>
                <a:ea typeface="Arial" charset="0"/>
                <a:cs typeface="Arial" charset="0"/>
              </a:rPr>
              <a:t>Circuit</a:t>
            </a:r>
            <a:r>
              <a:rPr lang="pl-PL" sz="1600" dirty="0">
                <a:latin typeface="Arial" charset="0"/>
                <a:ea typeface="Arial" charset="0"/>
                <a:cs typeface="Arial" charset="0"/>
              </a:rPr>
              <a:t> </a:t>
            </a:r>
            <a:r>
              <a:rPr lang="pl-PL" sz="1600" dirty="0" err="1" smtClean="0">
                <a:latin typeface="Arial" charset="0"/>
                <a:ea typeface="Arial" charset="0"/>
                <a:cs typeface="Arial" charset="0"/>
              </a:rPr>
              <a:t>Breakers</a:t>
            </a:r>
            <a:r>
              <a:rPr lang="pl-PL" sz="1600" dirty="0" smtClean="0">
                <a:latin typeface="Arial" charset="0"/>
                <a:ea typeface="Arial" charset="0"/>
                <a:cs typeface="Arial" charset="0"/>
              </a:rPr>
              <a:t> and API </a:t>
            </a:r>
            <a:r>
              <a:rPr lang="pl-PL" sz="1600" dirty="0" err="1" smtClean="0">
                <a:latin typeface="Arial" charset="0"/>
                <a:ea typeface="Arial" charset="0"/>
                <a:cs typeface="Arial" charset="0"/>
              </a:rPr>
              <a:t>voumes</a:t>
            </a:r>
            <a:r>
              <a:rPr lang="pl-PL" sz="1600" dirty="0" smtClean="0">
                <a:latin typeface="Arial" charset="0"/>
                <a:ea typeface="Arial" charset="0"/>
                <a:cs typeface="Arial" charset="0"/>
              </a:rPr>
              <a:t>/</a:t>
            </a:r>
            <a:r>
              <a:rPr lang="pl-PL" sz="1600" dirty="0" err="1" smtClean="0">
                <a:latin typeface="Arial" charset="0"/>
                <a:ea typeface="Arial" charset="0"/>
                <a:cs typeface="Arial" charset="0"/>
              </a:rPr>
              <a:t>traffics</a:t>
            </a:r>
            <a:r>
              <a:rPr lang="pl-PL" sz="1600" dirty="0" smtClean="0">
                <a:latin typeface="Arial" charset="0"/>
                <a:ea typeface="Arial" charset="0"/>
                <a:cs typeface="Arial" charset="0"/>
              </a:rPr>
              <a:t> </a:t>
            </a:r>
            <a:r>
              <a:rPr lang="pl-PL" sz="1600" dirty="0">
                <a:latin typeface="Arial" charset="0"/>
                <a:ea typeface="Arial" charset="0"/>
                <a:cs typeface="Arial" charset="0"/>
              </a:rPr>
              <a:t>by streaming </a:t>
            </a:r>
            <a:r>
              <a:rPr lang="pl-PL" sz="1600" dirty="0" err="1">
                <a:latin typeface="Arial" charset="0"/>
                <a:ea typeface="Arial" charset="0"/>
                <a:cs typeface="Arial" charset="0"/>
              </a:rPr>
              <a:t>metrics</a:t>
            </a:r>
            <a:r>
              <a:rPr lang="pl-PL" sz="1600" dirty="0">
                <a:latin typeface="Arial" charset="0"/>
                <a:ea typeface="Arial" charset="0"/>
                <a:cs typeface="Arial" charset="0"/>
              </a:rPr>
              <a:t> data to a </a:t>
            </a:r>
            <a:r>
              <a:rPr lang="pl-PL" sz="1600" b="1" dirty="0">
                <a:latin typeface="Arial" charset="0"/>
                <a:ea typeface="Arial" charset="0"/>
                <a:cs typeface="Arial" charset="0"/>
              </a:rPr>
              <a:t>D</a:t>
            </a:r>
            <a:r>
              <a:rPr lang="pl-PL" sz="1600" b="1" dirty="0" smtClean="0">
                <a:latin typeface="Arial" charset="0"/>
                <a:ea typeface="Arial" charset="0"/>
                <a:cs typeface="Arial" charset="0"/>
              </a:rPr>
              <a:t>ashboard</a:t>
            </a:r>
            <a:r>
              <a:rPr lang="pl-PL" sz="1600" dirty="0" smtClean="0">
                <a:latin typeface="Arial" charset="0"/>
                <a:ea typeface="Arial" charset="0"/>
                <a:cs typeface="Arial" charset="0"/>
              </a:rPr>
              <a:t> as web </a:t>
            </a:r>
            <a:r>
              <a:rPr lang="pl-PL" sz="1600" dirty="0" err="1" smtClean="0">
                <a:latin typeface="Arial" charset="0"/>
                <a:ea typeface="Arial" charset="0"/>
                <a:cs typeface="Arial" charset="0"/>
              </a:rPr>
              <a:t>application</a:t>
            </a:r>
            <a:r>
              <a:rPr lang="pl-PL" sz="1600" dirty="0">
                <a:latin typeface="Arial" charset="0"/>
                <a:ea typeface="Arial" charset="0"/>
                <a:cs typeface="Arial" charset="0"/>
              </a:rPr>
              <a:t> </a:t>
            </a:r>
            <a:r>
              <a:rPr lang="pl-PL" sz="1600" dirty="0" smtClean="0">
                <a:latin typeface="Arial" charset="0"/>
                <a:ea typeface="Arial" charset="0"/>
                <a:cs typeface="Arial" charset="0"/>
              </a:rPr>
              <a:t>via </a:t>
            </a:r>
            <a:r>
              <a:rPr lang="pl-PL" sz="1600" dirty="0" err="1" smtClean="0">
                <a:latin typeface="Arial" charset="0"/>
                <a:ea typeface="Arial" charset="0"/>
                <a:cs typeface="Arial" charset="0"/>
              </a:rPr>
              <a:t>aggregator</a:t>
            </a:r>
            <a:r>
              <a:rPr lang="pl-PL" sz="1600" dirty="0" smtClean="0">
                <a:latin typeface="Arial" charset="0"/>
                <a:ea typeface="Arial" charset="0"/>
                <a:cs typeface="Arial" charset="0"/>
              </a:rPr>
              <a:t> </a:t>
            </a:r>
            <a:r>
              <a:rPr lang="pl-PL" sz="1600" dirty="0">
                <a:latin typeface="Arial" charset="0"/>
                <a:ea typeface="Arial" charset="0"/>
                <a:cs typeface="Arial" charset="0"/>
                <a:hlinkClick r:id="rId3"/>
              </a:rPr>
              <a:t>Turbine</a:t>
            </a:r>
            <a:endParaRPr lang="pl-PL" sz="1600" dirty="0" smtClean="0">
              <a:latin typeface="Arial" charset="0"/>
              <a:ea typeface="Arial" charset="0"/>
              <a:cs typeface="Arial" charset="0"/>
            </a:endParaRPr>
          </a:p>
          <a:p>
            <a:pPr marL="1028700" lvl="3" algn="l">
              <a:spcAft>
                <a:spcPts val="500"/>
              </a:spcAft>
            </a:pPr>
            <a:endParaRPr lang="pl-PL" sz="1200" dirty="0" smtClean="0">
              <a:latin typeface="Arial" charset="0"/>
              <a:ea typeface="Arial" charset="0"/>
              <a:cs typeface="Arial" charset="0"/>
            </a:endParaRPr>
          </a:p>
          <a:p>
            <a:pPr marL="1028700" lvl="3" algn="l">
              <a:spcAft>
                <a:spcPts val="500"/>
              </a:spcAft>
            </a:pPr>
            <a:r>
              <a:rPr lang="pl-PL" sz="1400" dirty="0" err="1" smtClean="0">
                <a:latin typeface="Arial" charset="0"/>
                <a:ea typeface="Arial" charset="0"/>
                <a:cs typeface="Arial" charset="0"/>
              </a:rPr>
              <a:t>has</a:t>
            </a:r>
            <a:r>
              <a:rPr lang="pl-PL" sz="1400" dirty="0" smtClean="0">
                <a:latin typeface="Arial" charset="0"/>
                <a:ea typeface="Arial" charset="0"/>
                <a:cs typeface="Arial" charset="0"/>
              </a:rPr>
              <a:t> micro-services </a:t>
            </a:r>
            <a:r>
              <a:rPr lang="pl-PL" sz="1400" dirty="0" err="1">
                <a:latin typeface="Arial" charset="0"/>
                <a:ea typeface="Arial" charset="0"/>
                <a:cs typeface="Arial" charset="0"/>
              </a:rPr>
              <a:t>all</a:t>
            </a:r>
            <a:r>
              <a:rPr lang="pl-PL" sz="1400" dirty="0">
                <a:latin typeface="Arial" charset="0"/>
                <a:ea typeface="Arial" charset="0"/>
                <a:cs typeface="Arial" charset="0"/>
              </a:rPr>
              <a:t> </a:t>
            </a:r>
            <a:r>
              <a:rPr lang="pl-PL" sz="1400" dirty="0" err="1">
                <a:latin typeface="Arial" charset="0"/>
                <a:ea typeface="Arial" charset="0"/>
                <a:cs typeface="Arial" charset="0"/>
              </a:rPr>
              <a:t>over</a:t>
            </a:r>
            <a:r>
              <a:rPr lang="pl-PL" sz="1400" dirty="0">
                <a:latin typeface="Arial" charset="0"/>
                <a:ea typeface="Arial" charset="0"/>
                <a:cs typeface="Arial" charset="0"/>
              </a:rPr>
              <a:t> the place. </a:t>
            </a:r>
            <a:r>
              <a:rPr lang="pl-PL" sz="1400" dirty="0" err="1">
                <a:latin typeface="Arial" charset="0"/>
                <a:ea typeface="Arial" charset="0"/>
                <a:cs typeface="Arial" charset="0"/>
              </a:rPr>
              <a:t>Everyone</a:t>
            </a:r>
            <a:r>
              <a:rPr lang="pl-PL" sz="1400" dirty="0">
                <a:latin typeface="Arial" charset="0"/>
                <a:ea typeface="Arial" charset="0"/>
                <a:cs typeface="Arial" charset="0"/>
              </a:rPr>
              <a:t> </a:t>
            </a:r>
            <a:r>
              <a:rPr lang="pl-PL" sz="1400" dirty="0" err="1">
                <a:latin typeface="Arial" charset="0"/>
                <a:ea typeface="Arial" charset="0"/>
                <a:cs typeface="Arial" charset="0"/>
              </a:rPr>
              <a:t>here</a:t>
            </a:r>
            <a:r>
              <a:rPr lang="pl-PL" sz="1400" dirty="0">
                <a:latin typeface="Arial" charset="0"/>
                <a:ea typeface="Arial" charset="0"/>
                <a:cs typeface="Arial" charset="0"/>
              </a:rPr>
              <a:t> </a:t>
            </a:r>
            <a:r>
              <a:rPr lang="pl-PL" sz="1400" dirty="0" err="1">
                <a:latin typeface="Arial" charset="0"/>
                <a:ea typeface="Arial" charset="0"/>
                <a:cs typeface="Arial" charset="0"/>
              </a:rPr>
              <a:t>who</a:t>
            </a:r>
            <a:r>
              <a:rPr lang="pl-PL" sz="1400" dirty="0">
                <a:latin typeface="Arial" charset="0"/>
                <a:ea typeface="Arial" charset="0"/>
                <a:cs typeface="Arial" charset="0"/>
              </a:rPr>
              <a:t> </a:t>
            </a:r>
            <a:r>
              <a:rPr lang="pl-PL" sz="1400" dirty="0" err="1">
                <a:latin typeface="Arial" charset="0"/>
                <a:ea typeface="Arial" charset="0"/>
                <a:cs typeface="Arial" charset="0"/>
              </a:rPr>
              <a:t>has</a:t>
            </a:r>
            <a:r>
              <a:rPr lang="pl-PL" sz="1400" dirty="0">
                <a:latin typeface="Arial" charset="0"/>
                <a:ea typeface="Arial" charset="0"/>
                <a:cs typeface="Arial" charset="0"/>
              </a:rPr>
              <a:t> </a:t>
            </a:r>
            <a:r>
              <a:rPr lang="pl-PL" sz="1400" dirty="0" err="1">
                <a:latin typeface="Arial" charset="0"/>
                <a:ea typeface="Arial" charset="0"/>
                <a:cs typeface="Arial" charset="0"/>
              </a:rPr>
              <a:t>watched</a:t>
            </a:r>
            <a:r>
              <a:rPr lang="pl-PL" sz="1400" dirty="0">
                <a:latin typeface="Arial" charset="0"/>
                <a:ea typeface="Arial" charset="0"/>
                <a:cs typeface="Arial" charset="0"/>
              </a:rPr>
              <a:t> </a:t>
            </a:r>
            <a:r>
              <a:rPr lang="pl-PL" sz="1400" dirty="0" err="1">
                <a:latin typeface="Arial" charset="0"/>
                <a:ea typeface="Arial" charset="0"/>
                <a:cs typeface="Arial" charset="0"/>
              </a:rPr>
              <a:t>Netflix</a:t>
            </a:r>
            <a:r>
              <a:rPr lang="pl-PL" sz="1400" dirty="0">
                <a:latin typeface="Arial" charset="0"/>
                <a:ea typeface="Arial" charset="0"/>
                <a:cs typeface="Arial" charset="0"/>
              </a:rPr>
              <a:t> </a:t>
            </a:r>
            <a:r>
              <a:rPr lang="pl-PL" sz="1400" dirty="0" err="1">
                <a:latin typeface="Arial" charset="0"/>
                <a:ea typeface="Arial" charset="0"/>
                <a:cs typeface="Arial" charset="0"/>
              </a:rPr>
              <a:t>has</a:t>
            </a:r>
            <a:r>
              <a:rPr lang="pl-PL" sz="1400" dirty="0">
                <a:latin typeface="Arial" charset="0"/>
                <a:ea typeface="Arial" charset="0"/>
                <a:cs typeface="Arial" charset="0"/>
              </a:rPr>
              <a:t> </a:t>
            </a:r>
            <a:r>
              <a:rPr lang="pl-PL" sz="1400" dirty="0" err="1">
                <a:latin typeface="Arial" charset="0"/>
                <a:ea typeface="Arial" charset="0"/>
                <a:cs typeface="Arial" charset="0"/>
              </a:rPr>
              <a:t>seen</a:t>
            </a:r>
            <a:r>
              <a:rPr lang="pl-PL" sz="1400" dirty="0">
                <a:latin typeface="Arial" charset="0"/>
                <a:ea typeface="Arial" charset="0"/>
                <a:cs typeface="Arial" charset="0"/>
              </a:rPr>
              <a:t> the service go </a:t>
            </a:r>
            <a:r>
              <a:rPr lang="pl-PL" sz="1400" dirty="0" err="1">
                <a:latin typeface="Arial" charset="0"/>
                <a:ea typeface="Arial" charset="0"/>
                <a:cs typeface="Arial" charset="0"/>
              </a:rPr>
              <a:t>into</a:t>
            </a:r>
            <a:r>
              <a:rPr lang="pl-PL" sz="1400" dirty="0">
                <a:latin typeface="Arial" charset="0"/>
                <a:ea typeface="Arial" charset="0"/>
                <a:cs typeface="Arial" charset="0"/>
              </a:rPr>
              <a:t> a </a:t>
            </a:r>
            <a:r>
              <a:rPr lang="pl-PL" sz="1400" dirty="0" err="1">
                <a:latin typeface="Arial" charset="0"/>
                <a:ea typeface="Arial" charset="0"/>
                <a:cs typeface="Arial" charset="0"/>
              </a:rPr>
              <a:t>flaky</a:t>
            </a:r>
            <a:r>
              <a:rPr lang="pl-PL" sz="1400" dirty="0">
                <a:latin typeface="Arial" charset="0"/>
                <a:ea typeface="Arial" charset="0"/>
                <a:cs typeface="Arial" charset="0"/>
              </a:rPr>
              <a:t> </a:t>
            </a:r>
            <a:r>
              <a:rPr lang="pl-PL" sz="1400" dirty="0" err="1">
                <a:latin typeface="Arial" charset="0"/>
                <a:ea typeface="Arial" charset="0"/>
                <a:cs typeface="Arial" charset="0"/>
              </a:rPr>
              <a:t>mode</a:t>
            </a:r>
            <a:r>
              <a:rPr lang="pl-PL" sz="1400" dirty="0">
                <a:latin typeface="Arial" charset="0"/>
                <a:ea typeface="Arial" charset="0"/>
                <a:cs typeface="Arial" charset="0"/>
              </a:rPr>
              <a:t> </a:t>
            </a:r>
            <a:r>
              <a:rPr lang="pl-PL" sz="1400" dirty="0" err="1">
                <a:latin typeface="Arial" charset="0"/>
                <a:ea typeface="Arial" charset="0"/>
                <a:cs typeface="Arial" charset="0"/>
              </a:rPr>
              <a:t>where</a:t>
            </a:r>
            <a:r>
              <a:rPr lang="pl-PL" sz="1400" dirty="0">
                <a:latin typeface="Arial" charset="0"/>
                <a:ea typeface="Arial" charset="0"/>
                <a:cs typeface="Arial" charset="0"/>
              </a:rPr>
              <a:t> </a:t>
            </a:r>
            <a:r>
              <a:rPr lang="pl-PL" sz="1400" dirty="0" err="1">
                <a:latin typeface="Arial" charset="0"/>
                <a:ea typeface="Arial" charset="0"/>
                <a:cs typeface="Arial" charset="0"/>
              </a:rPr>
              <a:t>it’s</a:t>
            </a:r>
            <a:r>
              <a:rPr lang="pl-PL" sz="1400" dirty="0">
                <a:latin typeface="Arial" charset="0"/>
                <a:ea typeface="Arial" charset="0"/>
                <a:cs typeface="Arial" charset="0"/>
              </a:rPr>
              <a:t> </a:t>
            </a:r>
            <a:r>
              <a:rPr lang="pl-PL" sz="1400" dirty="0" err="1">
                <a:latin typeface="Arial" charset="0"/>
                <a:ea typeface="Arial" charset="0"/>
                <a:cs typeface="Arial" charset="0"/>
              </a:rPr>
              <a:t>like</a:t>
            </a:r>
            <a:r>
              <a:rPr lang="pl-PL" sz="1400" dirty="0">
                <a:latin typeface="Arial" charset="0"/>
                <a:ea typeface="Arial" charset="0"/>
                <a:cs typeface="Arial" charset="0"/>
              </a:rPr>
              <a:t> </a:t>
            </a:r>
            <a:r>
              <a:rPr lang="pl-PL" sz="1400" dirty="0" err="1">
                <a:latin typeface="Arial" charset="0"/>
                <a:ea typeface="Arial" charset="0"/>
                <a:cs typeface="Arial" charset="0"/>
              </a:rPr>
              <a:t>low</a:t>
            </a:r>
            <a:r>
              <a:rPr lang="pl-PL" sz="1400" dirty="0">
                <a:latin typeface="Arial" charset="0"/>
                <a:ea typeface="Arial" charset="0"/>
                <a:cs typeface="Arial" charset="0"/>
              </a:rPr>
              <a:t>-resolution for a </a:t>
            </a:r>
            <a:r>
              <a:rPr lang="pl-PL" sz="1400" dirty="0" err="1">
                <a:latin typeface="Arial" charset="0"/>
                <a:ea typeface="Arial" charset="0"/>
                <a:cs typeface="Arial" charset="0"/>
              </a:rPr>
              <a:t>while</a:t>
            </a:r>
            <a:r>
              <a:rPr lang="pl-PL" sz="1400" dirty="0">
                <a:latin typeface="Arial" charset="0"/>
                <a:ea typeface="Arial" charset="0"/>
                <a:cs typeface="Arial" charset="0"/>
              </a:rPr>
              <a:t> and </a:t>
            </a:r>
            <a:r>
              <a:rPr lang="pl-PL" sz="1400" dirty="0" err="1">
                <a:latin typeface="Arial" charset="0"/>
                <a:ea typeface="Arial" charset="0"/>
                <a:cs typeface="Arial" charset="0"/>
              </a:rPr>
              <a:t>then</a:t>
            </a:r>
            <a:r>
              <a:rPr lang="pl-PL" sz="1400" dirty="0">
                <a:latin typeface="Arial" charset="0"/>
                <a:ea typeface="Arial" charset="0"/>
                <a:cs typeface="Arial" charset="0"/>
              </a:rPr>
              <a:t> pop </a:t>
            </a:r>
            <a:r>
              <a:rPr lang="pl-PL" sz="1400" dirty="0" err="1">
                <a:latin typeface="Arial" charset="0"/>
                <a:ea typeface="Arial" charset="0"/>
                <a:cs typeface="Arial" charset="0"/>
              </a:rPr>
              <a:t>back</a:t>
            </a:r>
            <a:r>
              <a:rPr lang="pl-PL" sz="1400" dirty="0">
                <a:latin typeface="Arial" charset="0"/>
                <a:ea typeface="Arial" charset="0"/>
                <a:cs typeface="Arial" charset="0"/>
              </a:rPr>
              <a:t>. </a:t>
            </a:r>
            <a:r>
              <a:rPr lang="pl-PL" sz="1400" dirty="0" err="1">
                <a:latin typeface="Arial" charset="0"/>
                <a:ea typeface="Arial" charset="0"/>
                <a:cs typeface="Arial" charset="0"/>
              </a:rPr>
              <a:t>You’re</a:t>
            </a:r>
            <a:r>
              <a:rPr lang="pl-PL" sz="1400" dirty="0">
                <a:latin typeface="Arial" charset="0"/>
                <a:ea typeface="Arial" charset="0"/>
                <a:cs typeface="Arial" charset="0"/>
              </a:rPr>
              <a:t> </a:t>
            </a:r>
            <a:r>
              <a:rPr lang="pl-PL" sz="1400" dirty="0" err="1">
                <a:latin typeface="Arial" charset="0"/>
                <a:ea typeface="Arial" charset="0"/>
                <a:cs typeface="Arial" charset="0"/>
              </a:rPr>
              <a:t>still</a:t>
            </a:r>
            <a:r>
              <a:rPr lang="pl-PL" sz="1400" dirty="0">
                <a:latin typeface="Arial" charset="0"/>
                <a:ea typeface="Arial" charset="0"/>
                <a:cs typeface="Arial" charset="0"/>
              </a:rPr>
              <a:t> </a:t>
            </a:r>
            <a:r>
              <a:rPr lang="pl-PL" sz="1400" dirty="0" err="1">
                <a:latin typeface="Arial" charset="0"/>
                <a:ea typeface="Arial" charset="0"/>
                <a:cs typeface="Arial" charset="0"/>
              </a:rPr>
              <a:t>watching</a:t>
            </a:r>
            <a:r>
              <a:rPr lang="pl-PL" sz="1400" dirty="0">
                <a:latin typeface="Arial" charset="0"/>
                <a:ea typeface="Arial" charset="0"/>
                <a:cs typeface="Arial" charset="0"/>
              </a:rPr>
              <a:t> the </a:t>
            </a:r>
            <a:r>
              <a:rPr lang="pl-PL" sz="1400" dirty="0" err="1">
                <a:latin typeface="Arial" charset="0"/>
                <a:ea typeface="Arial" charset="0"/>
                <a:cs typeface="Arial" charset="0"/>
              </a:rPr>
              <a:t>movie</a:t>
            </a:r>
            <a:r>
              <a:rPr lang="pl-PL" sz="1400" dirty="0">
                <a:latin typeface="Arial" charset="0"/>
                <a:ea typeface="Arial" charset="0"/>
                <a:cs typeface="Arial" charset="0"/>
              </a:rPr>
              <a:t> the </a:t>
            </a:r>
            <a:r>
              <a:rPr lang="pl-PL" sz="1400" dirty="0" err="1">
                <a:latin typeface="Arial" charset="0"/>
                <a:ea typeface="Arial" charset="0"/>
                <a:cs typeface="Arial" charset="0"/>
              </a:rPr>
              <a:t>whole</a:t>
            </a:r>
            <a:r>
              <a:rPr lang="pl-PL" sz="1400" dirty="0">
                <a:latin typeface="Arial" charset="0"/>
                <a:ea typeface="Arial" charset="0"/>
                <a:cs typeface="Arial" charset="0"/>
              </a:rPr>
              <a:t> </a:t>
            </a:r>
            <a:r>
              <a:rPr lang="pl-PL" sz="1400" dirty="0" err="1" smtClean="0">
                <a:latin typeface="Arial" charset="0"/>
                <a:ea typeface="Arial" charset="0"/>
                <a:cs typeface="Arial" charset="0"/>
              </a:rPr>
              <a:t>time</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i.e</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they</a:t>
            </a:r>
            <a:r>
              <a:rPr lang="pl-PL" sz="1400" dirty="0" smtClean="0">
                <a:latin typeface="Arial" charset="0"/>
                <a:ea typeface="Arial" charset="0"/>
                <a:cs typeface="Arial" charset="0"/>
              </a:rPr>
              <a:t> handle </a:t>
            </a:r>
            <a:r>
              <a:rPr lang="pl-PL" sz="1400" dirty="0" err="1">
                <a:latin typeface="Arial" charset="0"/>
                <a:ea typeface="Arial" charset="0"/>
                <a:cs typeface="Arial" charset="0"/>
              </a:rPr>
              <a:t>little</a:t>
            </a:r>
            <a:r>
              <a:rPr lang="pl-PL" sz="1400" dirty="0">
                <a:latin typeface="Arial" charset="0"/>
                <a:ea typeface="Arial" charset="0"/>
                <a:cs typeface="Arial" charset="0"/>
              </a:rPr>
              <a:t> </a:t>
            </a:r>
            <a:r>
              <a:rPr lang="pl-PL" sz="1400" dirty="0" err="1">
                <a:latin typeface="Arial" charset="0"/>
                <a:ea typeface="Arial" charset="0"/>
                <a:cs typeface="Arial" charset="0"/>
              </a:rPr>
              <a:t>failures</a:t>
            </a:r>
            <a:r>
              <a:rPr lang="pl-PL" sz="1400" dirty="0">
                <a:latin typeface="Arial" charset="0"/>
                <a:ea typeface="Arial" charset="0"/>
                <a:cs typeface="Arial" charset="0"/>
              </a:rPr>
              <a:t> </a:t>
            </a:r>
            <a:r>
              <a:rPr lang="pl-PL" sz="1400" dirty="0" err="1">
                <a:latin typeface="Arial" charset="0"/>
                <a:ea typeface="Arial" charset="0"/>
                <a:cs typeface="Arial" charset="0"/>
              </a:rPr>
              <a:t>pretty</a:t>
            </a:r>
            <a:r>
              <a:rPr lang="pl-PL" sz="1400" dirty="0">
                <a:latin typeface="Arial" charset="0"/>
                <a:ea typeface="Arial" charset="0"/>
                <a:cs typeface="Arial" charset="0"/>
              </a:rPr>
              <a:t> </a:t>
            </a:r>
            <a:r>
              <a:rPr lang="pl-PL" sz="1400" dirty="0" err="1">
                <a:latin typeface="Arial" charset="0"/>
                <a:ea typeface="Arial" charset="0"/>
                <a:cs typeface="Arial" charset="0"/>
              </a:rPr>
              <a:t>well</a:t>
            </a:r>
            <a:r>
              <a:rPr lang="pl-PL" sz="1400" dirty="0">
                <a:latin typeface="Arial" charset="0"/>
                <a:ea typeface="Arial" charset="0"/>
                <a:cs typeface="Arial" charset="0"/>
              </a:rPr>
              <a:t>.</a:t>
            </a:r>
          </a:p>
          <a:p>
            <a:pPr marL="457200" lvl="3" algn="l">
              <a:spcAft>
                <a:spcPts val="500"/>
              </a:spcAft>
            </a:pPr>
            <a:r>
              <a:rPr lang="pl-PL" sz="1400" dirty="0" smtClean="0">
                <a:latin typeface="Arial" charset="0"/>
                <a:ea typeface="Arial" charset="0"/>
                <a:cs typeface="Arial" charset="0"/>
              </a:rPr>
              <a:t>            Read </a:t>
            </a:r>
            <a:r>
              <a:rPr lang="pl-PL" sz="1400" dirty="0" err="1">
                <a:latin typeface="Arial" charset="0"/>
                <a:ea typeface="Arial" charset="0"/>
                <a:cs typeface="Arial" charset="0"/>
              </a:rPr>
              <a:t>more</a:t>
            </a:r>
            <a:r>
              <a:rPr lang="pl-PL" sz="1400" dirty="0">
                <a:latin typeface="Arial" charset="0"/>
                <a:ea typeface="Arial" charset="0"/>
                <a:cs typeface="Arial" charset="0"/>
              </a:rPr>
              <a:t> </a:t>
            </a:r>
            <a:r>
              <a:rPr lang="pl-PL" sz="1400" dirty="0" err="1" smtClean="0">
                <a:latin typeface="Arial" charset="0"/>
                <a:ea typeface="Arial" charset="0"/>
                <a:cs typeface="Arial" charset="0"/>
              </a:rPr>
              <a:t>at</a:t>
            </a:r>
            <a:r>
              <a:rPr lang="pl-PL" sz="1400" dirty="0" smtClean="0">
                <a:latin typeface="Arial" charset="0"/>
                <a:ea typeface="Arial" charset="0"/>
                <a:cs typeface="Arial" charset="0"/>
              </a:rPr>
              <a:t> </a:t>
            </a:r>
            <a:r>
              <a:rPr lang="pl-PL" sz="1200" dirty="0">
                <a:latin typeface="Arial" charset="0"/>
                <a:ea typeface="Arial" charset="0"/>
                <a:cs typeface="Arial" charset="0"/>
                <a:hlinkClick r:id="rId4"/>
              </a:rPr>
              <a:t>https://</a:t>
            </a:r>
            <a:r>
              <a:rPr lang="pl-PL" sz="1200" dirty="0" smtClean="0">
                <a:latin typeface="Arial" charset="0"/>
                <a:ea typeface="Arial" charset="0"/>
                <a:cs typeface="Arial" charset="0"/>
                <a:hlinkClick r:id="rId4"/>
              </a:rPr>
              <a:t>speakerdeck.com/benjchristensen/application-resilience-engineering-and-operations-at-netflix-with-hystrix-javaone-2013</a:t>
            </a:r>
            <a:endParaRPr lang="pl-PL" sz="1600" dirty="0" smtClean="0">
              <a:latin typeface="Arial" charset="0"/>
              <a:ea typeface="Arial" charset="0"/>
              <a:cs typeface="Arial" charset="0"/>
            </a:endParaRPr>
          </a:p>
          <a:p>
            <a:pPr marL="0" lvl="2" algn="l">
              <a:spcBef>
                <a:spcPts val="1500"/>
              </a:spcBef>
              <a:spcAft>
                <a:spcPts val="500"/>
              </a:spcAft>
            </a:pPr>
            <a:r>
              <a:rPr lang="pl-PL" sz="1600" dirty="0">
                <a:latin typeface="Arial" charset="0"/>
                <a:ea typeface="Arial" charset="0"/>
                <a:cs typeface="Arial" charset="0"/>
              </a:rPr>
              <a:t>	</a:t>
            </a:r>
            <a:r>
              <a:rPr lang="pl-PL" sz="1400" dirty="0" smtClean="0">
                <a:latin typeface="Arial" charset="0"/>
                <a:ea typeface="Arial" charset="0"/>
                <a:cs typeface="Arial" charset="0"/>
              </a:rPr>
              <a:t>not </a:t>
            </a:r>
            <a:r>
              <a:rPr lang="pl-PL" sz="1400" dirty="0" err="1" smtClean="0">
                <a:latin typeface="Arial" charset="0"/>
                <a:ea typeface="Arial" charset="0"/>
                <a:cs typeface="Arial" charset="0"/>
              </a:rPr>
              <a:t>only</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uses</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circuit</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breaker</a:t>
            </a:r>
            <a:r>
              <a:rPr lang="pl-PL" sz="1400" dirty="0" err="1">
                <a:latin typeface="Arial" charset="0"/>
                <a:ea typeface="Arial" charset="0"/>
                <a:cs typeface="Arial" charset="0"/>
              </a:rPr>
              <a:t>s</a:t>
            </a:r>
            <a:r>
              <a:rPr lang="pl-PL" sz="1400" dirty="0" smtClean="0">
                <a:latin typeface="Arial" charset="0"/>
                <a:ea typeface="Arial" charset="0"/>
                <a:cs typeface="Arial" charset="0"/>
              </a:rPr>
              <a:t> but </a:t>
            </a:r>
            <a:r>
              <a:rPr lang="pl-PL" sz="1400" dirty="0" err="1" smtClean="0">
                <a:latin typeface="Arial" charset="0"/>
                <a:ea typeface="Arial" charset="0"/>
                <a:cs typeface="Arial" charset="0"/>
              </a:rPr>
              <a:t>also</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dashboard</a:t>
            </a:r>
            <a:r>
              <a:rPr lang="pl-PL" sz="1400" dirty="0" smtClean="0">
                <a:latin typeface="Arial" charset="0"/>
                <a:ea typeface="Arial" charset="0"/>
                <a:cs typeface="Arial" charset="0"/>
              </a:rPr>
              <a:t> and monitoring </a:t>
            </a:r>
            <a:r>
              <a:rPr lang="pl-PL" sz="1400" dirty="0" err="1" smtClean="0">
                <a:latin typeface="Arial" charset="0"/>
                <a:ea typeface="Arial" charset="0"/>
                <a:cs typeface="Arial" charset="0"/>
              </a:rPr>
              <a:t>libraries</a:t>
            </a:r>
            <a:r>
              <a:rPr lang="pl-PL" sz="1400" dirty="0" smtClean="0">
                <a:latin typeface="Arial" charset="0"/>
                <a:ea typeface="Arial" charset="0"/>
                <a:cs typeface="Arial" charset="0"/>
              </a:rPr>
              <a:t>, </a:t>
            </a:r>
            <a:r>
              <a:rPr lang="pl-PL" sz="1400" dirty="0" err="1">
                <a:latin typeface="Arial" charset="0"/>
                <a:ea typeface="Arial" charset="0"/>
                <a:cs typeface="Arial" charset="0"/>
              </a:rPr>
              <a:t>which</a:t>
            </a:r>
            <a:r>
              <a:rPr lang="pl-PL" sz="1400" dirty="0">
                <a:latin typeface="Arial" charset="0"/>
                <a:ea typeface="Arial" charset="0"/>
                <a:cs typeface="Arial" charset="0"/>
              </a:rPr>
              <a:t> </a:t>
            </a:r>
            <a:r>
              <a:rPr lang="pl-PL" sz="1400" dirty="0" err="1">
                <a:latin typeface="Arial" charset="0"/>
                <a:ea typeface="Arial" charset="0"/>
                <a:cs typeface="Arial" charset="0"/>
              </a:rPr>
              <a:t>can</a:t>
            </a:r>
            <a:r>
              <a:rPr lang="pl-PL" sz="1400" dirty="0">
                <a:latin typeface="Arial" charset="0"/>
                <a:ea typeface="Arial" charset="0"/>
                <a:cs typeface="Arial" charset="0"/>
              </a:rPr>
              <a:t> be </a:t>
            </a:r>
            <a:r>
              <a:rPr lang="pl-PL" sz="1400" dirty="0" err="1">
                <a:latin typeface="Arial" charset="0"/>
                <a:ea typeface="Arial" charset="0"/>
                <a:cs typeface="Arial" charset="0"/>
              </a:rPr>
              <a:t>easily</a:t>
            </a:r>
            <a:r>
              <a:rPr lang="pl-PL" sz="1400" dirty="0">
                <a:latin typeface="Arial" charset="0"/>
                <a:ea typeface="Arial" charset="0"/>
                <a:cs typeface="Arial" charset="0"/>
              </a:rPr>
              <a:t> </a:t>
            </a:r>
            <a:r>
              <a:rPr lang="pl-PL" sz="1400" dirty="0" err="1">
                <a:latin typeface="Arial" charset="0"/>
                <a:ea typeface="Arial" charset="0"/>
                <a:cs typeface="Arial" charset="0"/>
              </a:rPr>
              <a:t>plugged</a:t>
            </a:r>
            <a:r>
              <a:rPr lang="pl-PL" sz="1400" dirty="0">
                <a:latin typeface="Arial" charset="0"/>
                <a:ea typeface="Arial" charset="0"/>
                <a:cs typeface="Arial" charset="0"/>
              </a:rPr>
              <a:t> </a:t>
            </a:r>
            <a:r>
              <a:rPr lang="pl-PL" sz="1400" dirty="0" err="1">
                <a:latin typeface="Arial" charset="0"/>
                <a:ea typeface="Arial" charset="0"/>
                <a:cs typeface="Arial" charset="0"/>
              </a:rPr>
              <a:t>into</a:t>
            </a:r>
            <a:r>
              <a:rPr lang="pl-PL" sz="1400" dirty="0">
                <a:latin typeface="Arial" charset="0"/>
                <a:ea typeface="Arial" charset="0"/>
                <a:cs typeface="Arial" charset="0"/>
              </a:rPr>
              <a:t> </a:t>
            </a:r>
            <a:r>
              <a:rPr lang="pl-PL" sz="1400" dirty="0" err="1">
                <a:latin typeface="Arial" charset="0"/>
                <a:ea typeface="Arial" charset="0"/>
                <a:cs typeface="Arial" charset="0"/>
              </a:rPr>
              <a:t>existing</a:t>
            </a:r>
            <a:r>
              <a:rPr lang="pl-PL" sz="1400" dirty="0">
                <a:latin typeface="Arial" charset="0"/>
                <a:ea typeface="Arial" charset="0"/>
                <a:cs typeface="Arial" charset="0"/>
              </a:rPr>
              <a:t> </a:t>
            </a:r>
            <a:r>
              <a:rPr lang="pl-PL" sz="1400" dirty="0" err="1" smtClean="0">
                <a:latin typeface="Arial" charset="0"/>
                <a:ea typeface="Arial" charset="0"/>
                <a:cs typeface="Arial" charset="0"/>
              </a:rPr>
              <a:t>systems</a:t>
            </a:r>
            <a:endParaRPr lang="pl-PL" sz="1400" dirty="0" smtClean="0">
              <a:latin typeface="Arial" charset="0"/>
              <a:ea typeface="Arial" charset="0"/>
              <a:cs typeface="Arial" charset="0"/>
            </a:endParaRPr>
          </a:p>
          <a:p>
            <a:pPr marL="457200" lvl="2" algn="l">
              <a:spcAft>
                <a:spcPts val="500"/>
              </a:spcAft>
            </a:pPr>
            <a:r>
              <a:rPr lang="pl-PL" sz="1400" dirty="0" smtClean="0">
                <a:latin typeface="Arial" charset="0"/>
                <a:ea typeface="Arial" charset="0"/>
                <a:cs typeface="Arial" charset="0"/>
              </a:rPr>
              <a:t>          Read </a:t>
            </a:r>
            <a:r>
              <a:rPr lang="pl-PL" sz="1400" dirty="0" err="1" smtClean="0">
                <a:latin typeface="Arial" charset="0"/>
                <a:ea typeface="Arial" charset="0"/>
                <a:cs typeface="Arial" charset="0"/>
              </a:rPr>
              <a:t>more</a:t>
            </a:r>
            <a:r>
              <a:rPr lang="pl-PL" sz="1400" dirty="0" smtClean="0">
                <a:latin typeface="Arial" charset="0"/>
                <a:ea typeface="Arial" charset="0"/>
                <a:cs typeface="Arial" charset="0"/>
              </a:rPr>
              <a:t> on </a:t>
            </a:r>
            <a:r>
              <a:rPr lang="pl-PL" sz="1400" dirty="0" err="1" smtClean="0">
                <a:latin typeface="Arial" charset="0"/>
                <a:ea typeface="Arial" charset="0"/>
                <a:cs typeface="Arial" charset="0"/>
              </a:rPr>
              <a:t>their</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Secure</a:t>
            </a:r>
            <a:r>
              <a:rPr lang="pl-PL" sz="1400" dirty="0" smtClean="0">
                <a:latin typeface="Arial" charset="0"/>
                <a:ea typeface="Arial" charset="0"/>
                <a:cs typeface="Arial" charset="0"/>
              </a:rPr>
              <a:t> </a:t>
            </a:r>
            <a:r>
              <a:rPr lang="pl-PL" sz="1400" dirty="0" err="1">
                <a:latin typeface="Arial" charset="0"/>
                <a:ea typeface="Arial" charset="0"/>
                <a:cs typeface="Arial" charset="0"/>
              </a:rPr>
              <a:t>Token</a:t>
            </a:r>
            <a:r>
              <a:rPr lang="pl-PL" sz="1400" dirty="0">
                <a:latin typeface="Arial" charset="0"/>
                <a:ea typeface="Arial" charset="0"/>
                <a:cs typeface="Arial" charset="0"/>
              </a:rPr>
              <a:t> </a:t>
            </a:r>
            <a:r>
              <a:rPr lang="pl-PL" sz="1400" dirty="0" smtClean="0">
                <a:latin typeface="Arial" charset="0"/>
                <a:ea typeface="Arial" charset="0"/>
                <a:cs typeface="Arial" charset="0"/>
              </a:rPr>
              <a:t>service </a:t>
            </a:r>
            <a:r>
              <a:rPr lang="pl-PL" sz="1400" dirty="0" err="1" smtClean="0">
                <a:latin typeface="Arial" charset="0"/>
                <a:ea typeface="Arial" charset="0"/>
                <a:cs typeface="Arial" charset="0"/>
              </a:rPr>
              <a:t>at</a:t>
            </a:r>
            <a:r>
              <a:rPr lang="pl-PL" sz="1400" dirty="0" smtClean="0">
                <a:latin typeface="Arial" charset="0"/>
                <a:ea typeface="Arial" charset="0"/>
                <a:cs typeface="Arial" charset="0"/>
              </a:rPr>
              <a:t> </a:t>
            </a:r>
            <a:r>
              <a:rPr lang="pl-PL" sz="1400" dirty="0">
                <a:latin typeface="Arial" charset="0"/>
                <a:ea typeface="Arial" charset="0"/>
                <a:cs typeface="Arial" charset="0"/>
                <a:hlinkClick r:id="rId5"/>
              </a:rPr>
              <a:t>http://www.ebaytechblog.com/2015/09/08/application-resiliency-using-netflix-hystrix/</a:t>
            </a:r>
            <a:endParaRPr lang="pl-PL" sz="1400" dirty="0" smtClean="0">
              <a:latin typeface="Arial" charset="0"/>
              <a:ea typeface="Arial" charset="0"/>
              <a:cs typeface="Arial" charset="0"/>
            </a:endParaRPr>
          </a:p>
          <a:p>
            <a:pPr marL="0" lvl="1" algn="l">
              <a:spcAft>
                <a:spcPts val="500"/>
              </a:spcAft>
            </a:pPr>
            <a:endParaRPr lang="pl-PL" sz="1600" dirty="0">
              <a:latin typeface="Arial" charset="0"/>
              <a:ea typeface="Arial" charset="0"/>
              <a:cs typeface="Arial" charset="0"/>
            </a:endParaRPr>
          </a:p>
          <a:p>
            <a:pPr marL="0" lvl="1" algn="l">
              <a:spcAft>
                <a:spcPts val="500"/>
              </a:spcAft>
            </a:pPr>
            <a:endParaRPr lang="pl-PL" sz="1600" dirty="0" smtClean="0">
              <a:latin typeface="Arial" charset="0"/>
              <a:ea typeface="Arial" charset="0"/>
              <a:cs typeface="Arial" charset="0"/>
            </a:endParaRPr>
          </a:p>
          <a:p>
            <a:pPr indent="-342900" algn="l">
              <a:spcBef>
                <a:spcPts val="500"/>
              </a:spcBef>
              <a:spcAft>
                <a:spcPts val="500"/>
              </a:spcAft>
              <a:buFont typeface="Arial" charset="0"/>
              <a:buChar char="•"/>
            </a:pPr>
            <a:endParaRPr lang="pl-PL" sz="1600" dirty="0" smtClean="0">
              <a:latin typeface="Arial" charset="0"/>
              <a:ea typeface="Arial" charset="0"/>
              <a:cs typeface="Arial" charset="0"/>
            </a:endParaRPr>
          </a:p>
          <a:p>
            <a:pPr marL="0" lvl="1" algn="l">
              <a:spcAft>
                <a:spcPts val="500"/>
              </a:spcAft>
            </a:pPr>
            <a:endParaRPr lang="en-US" sz="1600" dirty="0">
              <a:latin typeface="Arial" charset="0"/>
              <a:ea typeface="Arial" charset="0"/>
              <a:cs typeface="Arial" charset="0"/>
            </a:endParaRPr>
          </a:p>
        </p:txBody>
      </p:sp>
      <p:pic>
        <p:nvPicPr>
          <p:cNvPr id="4" name="Picture 3"/>
          <p:cNvPicPr>
            <a:picLocks noChangeAspect="1"/>
          </p:cNvPicPr>
          <p:nvPr/>
        </p:nvPicPr>
        <p:blipFill>
          <a:blip r:embed="rId6"/>
          <a:stretch>
            <a:fillRect/>
          </a:stretch>
        </p:blipFill>
        <p:spPr>
          <a:xfrm>
            <a:off x="29302" y="5876365"/>
            <a:ext cx="1051768" cy="699247"/>
          </a:xfrm>
          <a:prstGeom prst="rect">
            <a:avLst/>
          </a:prstGeom>
        </p:spPr>
      </p:pic>
      <p:pic>
        <p:nvPicPr>
          <p:cNvPr id="5" name="Picture 4"/>
          <p:cNvPicPr>
            <a:picLocks noChangeAspect="1"/>
          </p:cNvPicPr>
          <p:nvPr/>
        </p:nvPicPr>
        <p:blipFill>
          <a:blip r:embed="rId7"/>
          <a:stretch>
            <a:fillRect/>
          </a:stretch>
        </p:blipFill>
        <p:spPr>
          <a:xfrm>
            <a:off x="9354355" y="527556"/>
            <a:ext cx="2697255" cy="2227137"/>
          </a:xfrm>
          <a:prstGeom prst="rect">
            <a:avLst/>
          </a:prstGeom>
        </p:spPr>
      </p:pic>
      <p:pic>
        <p:nvPicPr>
          <p:cNvPr id="6" name="Picture 5"/>
          <p:cNvPicPr>
            <a:picLocks noChangeAspect="1"/>
          </p:cNvPicPr>
          <p:nvPr/>
        </p:nvPicPr>
        <p:blipFill>
          <a:blip r:embed="rId8"/>
          <a:stretch>
            <a:fillRect/>
          </a:stretch>
        </p:blipFill>
        <p:spPr>
          <a:xfrm>
            <a:off x="6786562" y="484918"/>
            <a:ext cx="2743200" cy="2085752"/>
          </a:xfrm>
          <a:prstGeom prst="rect">
            <a:avLst/>
          </a:prstGeom>
        </p:spPr>
      </p:pic>
      <p:pic>
        <p:nvPicPr>
          <p:cNvPr id="7" name="Picture 6"/>
          <p:cNvPicPr>
            <a:picLocks noChangeAspect="1"/>
          </p:cNvPicPr>
          <p:nvPr/>
        </p:nvPicPr>
        <p:blipFill>
          <a:blip r:embed="rId9"/>
          <a:stretch>
            <a:fillRect/>
          </a:stretch>
        </p:blipFill>
        <p:spPr>
          <a:xfrm>
            <a:off x="0" y="5062535"/>
            <a:ext cx="1110372" cy="623888"/>
          </a:xfrm>
          <a:prstGeom prst="rect">
            <a:avLst/>
          </a:prstGeom>
        </p:spPr>
      </p:pic>
      <p:pic>
        <p:nvPicPr>
          <p:cNvPr id="10" name="Picture 9"/>
          <p:cNvPicPr>
            <a:picLocks noChangeAspect="1"/>
          </p:cNvPicPr>
          <p:nvPr/>
        </p:nvPicPr>
        <p:blipFill>
          <a:blip r:embed="rId10"/>
          <a:stretch>
            <a:fillRect/>
          </a:stretch>
        </p:blipFill>
        <p:spPr>
          <a:xfrm>
            <a:off x="9416792" y="3827438"/>
            <a:ext cx="843314" cy="420357"/>
          </a:xfrm>
          <a:prstGeom prst="rect">
            <a:avLst/>
          </a:prstGeom>
        </p:spPr>
      </p:pic>
    </p:spTree>
    <p:extLst>
      <p:ext uri="{BB962C8B-B14F-4D97-AF65-F5344CB8AC3E}">
        <p14:creationId xmlns:p14="http://schemas.microsoft.com/office/powerpoint/2010/main" val="13088697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ctrTitle"/>
          </p:nvPr>
        </p:nvSpPr>
        <p:spPr>
          <a:xfrm>
            <a:off x="1524000" y="471488"/>
            <a:ext cx="9144000" cy="1571625"/>
          </a:xfrm>
        </p:spPr>
        <p:txBody>
          <a:bodyPr>
            <a:normAutofit fontScale="90000"/>
          </a:bodyPr>
          <a:lstStyle/>
          <a:p>
            <a:r>
              <a:rPr lang="en-US" dirty="0" smtClean="0">
                <a:latin typeface="Arial" charset="0"/>
                <a:ea typeface="Arial" charset="0"/>
                <a:cs typeface="Arial" charset="0"/>
              </a:rPr>
              <a:t/>
            </a:r>
            <a:br>
              <a:rPr lang="en-US" dirty="0" smtClean="0">
                <a:latin typeface="Arial" charset="0"/>
                <a:ea typeface="Arial" charset="0"/>
                <a:cs typeface="Arial" charset="0"/>
              </a:rPr>
            </a:br>
            <a:endParaRPr lang="en-US" dirty="0">
              <a:latin typeface="Arial" charset="0"/>
              <a:ea typeface="Arial" charset="0"/>
              <a:cs typeface="Arial" charset="0"/>
            </a:endParaRPr>
          </a:p>
        </p:txBody>
      </p:sp>
      <p:sp>
        <p:nvSpPr>
          <p:cNvPr id="17" name="Text Placeholder 1"/>
          <p:cNvSpPr txBox="1">
            <a:spLocks/>
          </p:cNvSpPr>
          <p:nvPr/>
        </p:nvSpPr>
        <p:spPr>
          <a:xfrm>
            <a:off x="328613" y="242888"/>
            <a:ext cx="11592877" cy="650081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pl-PL" sz="2500" b="1" dirty="0" err="1" smtClean="0">
                <a:solidFill>
                  <a:schemeClr val="accent1"/>
                </a:solidFill>
                <a:latin typeface="Arial" charset="0"/>
                <a:ea typeface="Arial" charset="0"/>
                <a:cs typeface="Arial" charset="0"/>
              </a:rPr>
              <a:t>It’s</a:t>
            </a:r>
            <a:r>
              <a:rPr lang="pl-PL" sz="2500" b="1" dirty="0" smtClean="0">
                <a:solidFill>
                  <a:schemeClr val="accent1"/>
                </a:solidFill>
                <a:latin typeface="Arial" charset="0"/>
                <a:ea typeface="Arial" charset="0"/>
                <a:cs typeface="Arial" charset="0"/>
              </a:rPr>
              <a:t> </a:t>
            </a:r>
            <a:r>
              <a:rPr lang="pl-PL" sz="2500" b="1" dirty="0" err="1" smtClean="0">
                <a:solidFill>
                  <a:schemeClr val="accent1"/>
                </a:solidFill>
                <a:latin typeface="Arial" charset="0"/>
                <a:ea typeface="Arial" charset="0"/>
                <a:cs typeface="Arial" charset="0"/>
              </a:rPr>
              <a:t>all</a:t>
            </a:r>
            <a:r>
              <a:rPr lang="pl-PL" sz="2500" b="1" dirty="0" smtClean="0">
                <a:solidFill>
                  <a:schemeClr val="accent1"/>
                </a:solidFill>
                <a:latin typeface="Arial" charset="0"/>
                <a:ea typeface="Arial" charset="0"/>
                <a:cs typeface="Arial" charset="0"/>
              </a:rPr>
              <a:t> </a:t>
            </a:r>
            <a:r>
              <a:rPr lang="pl-PL" sz="2500" b="1" dirty="0" err="1" smtClean="0">
                <a:solidFill>
                  <a:schemeClr val="accent1"/>
                </a:solidFill>
                <a:latin typeface="Arial" charset="0"/>
                <a:ea typeface="Arial" charset="0"/>
                <a:cs typeface="Arial" charset="0"/>
              </a:rPr>
              <a:t>about</a:t>
            </a:r>
            <a:r>
              <a:rPr lang="pl-PL" sz="2500" b="1" dirty="0" smtClean="0">
                <a:solidFill>
                  <a:schemeClr val="accent1"/>
                </a:solidFill>
                <a:latin typeface="Arial" charset="0"/>
                <a:ea typeface="Arial" charset="0"/>
                <a:cs typeface="Arial" charset="0"/>
              </a:rPr>
              <a:t> </a:t>
            </a:r>
            <a:r>
              <a:rPr lang="pl-PL" sz="2500" b="1" dirty="0" err="1" smtClean="0">
                <a:solidFill>
                  <a:schemeClr val="accent1"/>
                </a:solidFill>
                <a:latin typeface="Arial" charset="0"/>
                <a:ea typeface="Arial" charset="0"/>
                <a:cs typeface="Arial" charset="0"/>
              </a:rPr>
              <a:t>circuit</a:t>
            </a:r>
            <a:r>
              <a:rPr lang="pl-PL" sz="2500" b="1" dirty="0" smtClean="0">
                <a:solidFill>
                  <a:schemeClr val="accent1"/>
                </a:solidFill>
                <a:latin typeface="Arial" charset="0"/>
                <a:ea typeface="Arial" charset="0"/>
                <a:cs typeface="Arial" charset="0"/>
              </a:rPr>
              <a:t> </a:t>
            </a:r>
            <a:r>
              <a:rPr lang="pl-PL" sz="2500" b="1" dirty="0" err="1" smtClean="0">
                <a:solidFill>
                  <a:schemeClr val="accent1"/>
                </a:solidFill>
                <a:latin typeface="Arial" charset="0"/>
                <a:ea typeface="Arial" charset="0"/>
                <a:cs typeface="Arial" charset="0"/>
              </a:rPr>
              <a:t>breaker</a:t>
            </a:r>
            <a:r>
              <a:rPr lang="is-IS" sz="2500" b="1" smtClean="0">
                <a:solidFill>
                  <a:schemeClr val="accent1"/>
                </a:solidFill>
                <a:latin typeface="Arial" charset="0"/>
                <a:ea typeface="Arial" charset="0"/>
                <a:cs typeface="Arial" charset="0"/>
              </a:rPr>
              <a:t>… </a:t>
            </a:r>
            <a:r>
              <a:rPr lang="is-IS" sz="2500" b="1" dirty="0" smtClean="0">
                <a:solidFill>
                  <a:schemeClr val="accent1"/>
                </a:solidFill>
                <a:latin typeface="Arial" charset="0"/>
                <a:ea typeface="Arial" charset="0"/>
                <a:cs typeface="Arial" charset="0"/>
              </a:rPr>
              <a:t>to get systems </a:t>
            </a:r>
            <a:r>
              <a:rPr lang="pl-PL" sz="2500" b="1" dirty="0" err="1" smtClean="0">
                <a:solidFill>
                  <a:schemeClr val="accent1"/>
                </a:solidFill>
                <a:latin typeface="Arial" charset="0"/>
                <a:ea typeface="Arial" charset="0"/>
                <a:cs typeface="Arial" charset="0"/>
              </a:rPr>
              <a:t>resilient</a:t>
            </a:r>
            <a:r>
              <a:rPr lang="pl-PL" sz="2500" b="1" dirty="0" smtClean="0">
                <a:solidFill>
                  <a:schemeClr val="accent1"/>
                </a:solidFill>
                <a:latin typeface="Arial" charset="0"/>
                <a:ea typeface="Arial" charset="0"/>
                <a:cs typeface="Arial" charset="0"/>
              </a:rPr>
              <a:t> </a:t>
            </a:r>
            <a:r>
              <a:rPr lang="pl-PL" sz="2500" b="1" dirty="0">
                <a:solidFill>
                  <a:schemeClr val="accent1"/>
                </a:solidFill>
                <a:latin typeface="Arial" charset="0"/>
                <a:ea typeface="Arial" charset="0"/>
                <a:cs typeface="Arial" charset="0"/>
              </a:rPr>
              <a:t>and </a:t>
            </a:r>
            <a:r>
              <a:rPr lang="pl-PL" sz="2500" b="1" dirty="0" err="1" smtClean="0">
                <a:solidFill>
                  <a:schemeClr val="accent1"/>
                </a:solidFill>
                <a:latin typeface="Arial" charset="0"/>
                <a:ea typeface="Arial" charset="0"/>
                <a:cs typeface="Arial" charset="0"/>
              </a:rPr>
              <a:t>reactive</a:t>
            </a:r>
            <a:r>
              <a:rPr lang="is-IS" sz="2500" b="1" dirty="0" smtClean="0">
                <a:solidFill>
                  <a:schemeClr val="accent1"/>
                </a:solidFill>
                <a:latin typeface="Arial" charset="0"/>
                <a:ea typeface="Arial" charset="0"/>
                <a:cs typeface="Arial" charset="0"/>
              </a:rPr>
              <a:t>…</a:t>
            </a:r>
            <a:endParaRPr lang="pl-PL" sz="2500" dirty="0" smtClean="0"/>
          </a:p>
          <a:p>
            <a:pPr marL="342900" indent="-342900" algn="l">
              <a:buFont typeface="Arial" charset="0"/>
              <a:buChar char="•"/>
            </a:pPr>
            <a:r>
              <a:rPr lang="pl-PL" sz="1800" dirty="0" err="1"/>
              <a:t>Hystrix</a:t>
            </a:r>
            <a:r>
              <a:rPr lang="pl-PL" sz="1800" dirty="0"/>
              <a:t> </a:t>
            </a:r>
            <a:r>
              <a:rPr lang="pl-PL" sz="1800" dirty="0" err="1" smtClean="0"/>
              <a:t>Circuit</a:t>
            </a:r>
            <a:r>
              <a:rPr lang="pl-PL" sz="1800" dirty="0" smtClean="0"/>
              <a:t> </a:t>
            </a:r>
            <a:r>
              <a:rPr lang="pl-PL" sz="1800" dirty="0" err="1" smtClean="0"/>
              <a:t>is</a:t>
            </a:r>
            <a:r>
              <a:rPr lang="pl-PL" sz="1800" dirty="0"/>
              <a:t> </a:t>
            </a:r>
            <a:r>
              <a:rPr lang="pl-PL" sz="1800" dirty="0" err="1"/>
              <a:t>like</a:t>
            </a:r>
            <a:r>
              <a:rPr lang="pl-PL" sz="1800" dirty="0"/>
              <a:t> </a:t>
            </a:r>
            <a:r>
              <a:rPr lang="pl-PL" sz="1800" dirty="0" err="1" smtClean="0"/>
              <a:t>connection</a:t>
            </a:r>
            <a:r>
              <a:rPr lang="pl-PL" sz="1800" dirty="0" smtClean="0"/>
              <a:t> </a:t>
            </a:r>
            <a:r>
              <a:rPr lang="pl-PL" sz="1800" dirty="0" err="1" smtClean="0"/>
              <a:t>between</a:t>
            </a:r>
            <a:r>
              <a:rPr lang="pl-PL" sz="1800" dirty="0" smtClean="0"/>
              <a:t> 2 services. It </a:t>
            </a:r>
            <a:r>
              <a:rPr lang="pl-PL" sz="1800" dirty="0" err="1" smtClean="0"/>
              <a:t>basically</a:t>
            </a:r>
            <a:r>
              <a:rPr lang="pl-PL" sz="1800" dirty="0" smtClean="0"/>
              <a:t> </a:t>
            </a:r>
            <a:r>
              <a:rPr lang="pl-PL" sz="1800" dirty="0" err="1" smtClean="0"/>
              <a:t>provides</a:t>
            </a:r>
            <a:r>
              <a:rPr lang="pl-PL" sz="1800" dirty="0" smtClean="0"/>
              <a:t> a </a:t>
            </a:r>
            <a:r>
              <a:rPr lang="pl-PL" sz="1800" dirty="0" err="1" smtClean="0"/>
              <a:t>way</a:t>
            </a:r>
            <a:r>
              <a:rPr lang="pl-PL" sz="1800" dirty="0" smtClean="0"/>
              <a:t> of controlling </a:t>
            </a:r>
            <a:r>
              <a:rPr lang="pl-PL" sz="1800" dirty="0" err="1" smtClean="0"/>
              <a:t>your</a:t>
            </a:r>
            <a:r>
              <a:rPr lang="pl-PL" sz="1800" dirty="0" smtClean="0"/>
              <a:t> "</a:t>
            </a:r>
            <a:r>
              <a:rPr lang="pl-PL" sz="1800" dirty="0" err="1" smtClean="0"/>
              <a:t>expensive</a:t>
            </a:r>
            <a:r>
              <a:rPr lang="pl-PL" sz="1800" dirty="0" smtClean="0"/>
              <a:t>" </a:t>
            </a:r>
            <a:r>
              <a:rPr lang="pl-PL" sz="1800" dirty="0" err="1" smtClean="0"/>
              <a:t>calls</a:t>
            </a:r>
            <a:r>
              <a:rPr lang="pl-PL" sz="1800" dirty="0"/>
              <a:t>. </a:t>
            </a:r>
            <a:r>
              <a:rPr lang="pl-PL" sz="1800" dirty="0" smtClean="0"/>
              <a:t>It </a:t>
            </a:r>
            <a:r>
              <a:rPr lang="pl-PL" sz="1800" dirty="0" err="1" smtClean="0"/>
              <a:t>starts</a:t>
            </a:r>
            <a:r>
              <a:rPr lang="pl-PL" sz="1800" dirty="0" smtClean="0"/>
              <a:t> </a:t>
            </a:r>
            <a:r>
              <a:rPr lang="pl-PL" sz="1800" dirty="0"/>
              <a:t>with </a:t>
            </a:r>
            <a:r>
              <a:rPr lang="pl-PL" sz="1800" b="1" dirty="0" err="1">
                <a:solidFill>
                  <a:schemeClr val="accent1"/>
                </a:solidFill>
              </a:rPr>
              <a:t>Closed</a:t>
            </a:r>
            <a:r>
              <a:rPr lang="pl-PL" sz="1800" dirty="0" smtClean="0"/>
              <a:t> </a:t>
            </a:r>
            <a:r>
              <a:rPr lang="pl-PL" sz="1800" dirty="0" err="1" smtClean="0"/>
              <a:t>when</a:t>
            </a:r>
            <a:r>
              <a:rPr lang="pl-PL" sz="1800" dirty="0" smtClean="0"/>
              <a:t> </a:t>
            </a:r>
            <a:r>
              <a:rPr lang="pl-PL" sz="1800" dirty="0" err="1" smtClean="0"/>
              <a:t>connection</a:t>
            </a:r>
            <a:r>
              <a:rPr lang="pl-PL" sz="1800" dirty="0" smtClean="0"/>
              <a:t> </a:t>
            </a:r>
            <a:r>
              <a:rPr lang="pl-PL" sz="1800" dirty="0" err="1" smtClean="0"/>
              <a:t>is</a:t>
            </a:r>
            <a:r>
              <a:rPr lang="pl-PL" sz="1800" dirty="0" smtClean="0"/>
              <a:t> </a:t>
            </a:r>
            <a:r>
              <a:rPr lang="pl-PL" sz="1800" dirty="0" err="1" smtClean="0"/>
              <a:t>stable</a:t>
            </a:r>
            <a:r>
              <a:rPr lang="pl-PL" sz="1800" dirty="0" smtClean="0"/>
              <a:t>. </a:t>
            </a:r>
            <a:r>
              <a:rPr lang="pl-PL" sz="1800" dirty="0" err="1" smtClean="0"/>
              <a:t>If</a:t>
            </a:r>
            <a:r>
              <a:rPr lang="pl-PL" sz="1800" dirty="0" smtClean="0"/>
              <a:t> the </a:t>
            </a:r>
            <a:r>
              <a:rPr lang="pl-PL" sz="1800" dirty="0" err="1" smtClean="0"/>
              <a:t>remote</a:t>
            </a:r>
            <a:r>
              <a:rPr lang="pl-PL" sz="1800" dirty="0" smtClean="0"/>
              <a:t> system </a:t>
            </a:r>
            <a:r>
              <a:rPr lang="pl-PL" sz="1800" dirty="0" err="1" smtClean="0"/>
              <a:t>is</a:t>
            </a:r>
            <a:r>
              <a:rPr lang="pl-PL" sz="1800" dirty="0" smtClean="0"/>
              <a:t> not </a:t>
            </a:r>
            <a:r>
              <a:rPr lang="pl-PL" sz="1800" dirty="0" err="1" smtClean="0"/>
              <a:t>available</a:t>
            </a:r>
            <a:r>
              <a:rPr lang="pl-PL" sz="1800" dirty="0" smtClean="0"/>
              <a:t>, </a:t>
            </a:r>
            <a:r>
              <a:rPr lang="pl-PL" sz="1800" dirty="0" err="1" smtClean="0"/>
              <a:t>or</a:t>
            </a:r>
            <a:r>
              <a:rPr lang="pl-PL" sz="1800" dirty="0" smtClean="0"/>
              <a:t> the </a:t>
            </a:r>
            <a:r>
              <a:rPr lang="pl-PL" sz="1800" dirty="0" err="1" smtClean="0"/>
              <a:t>calls</a:t>
            </a:r>
            <a:r>
              <a:rPr lang="pl-PL" sz="1800" dirty="0" smtClean="0"/>
              <a:t> </a:t>
            </a:r>
            <a:r>
              <a:rPr lang="pl-PL" sz="1800" dirty="0" err="1" smtClean="0"/>
              <a:t>are</a:t>
            </a:r>
            <a:r>
              <a:rPr lang="pl-PL" sz="1800" dirty="0" smtClean="0"/>
              <a:t> </a:t>
            </a:r>
            <a:r>
              <a:rPr lang="pl-PL" sz="1800" dirty="0" err="1" smtClean="0"/>
              <a:t>taking</a:t>
            </a:r>
            <a:r>
              <a:rPr lang="pl-PL" sz="1800" dirty="0" smtClean="0"/>
              <a:t> </a:t>
            </a:r>
            <a:r>
              <a:rPr lang="pl-PL" sz="1800" dirty="0" err="1" smtClean="0"/>
              <a:t>too</a:t>
            </a:r>
            <a:r>
              <a:rPr lang="pl-PL" sz="1800" dirty="0" smtClean="0"/>
              <a:t> </a:t>
            </a:r>
            <a:r>
              <a:rPr lang="pl-PL" sz="1800" dirty="0" err="1" smtClean="0"/>
              <a:t>long</a:t>
            </a:r>
            <a:r>
              <a:rPr lang="pl-PL" sz="1800" dirty="0" smtClean="0"/>
              <a:t>, </a:t>
            </a:r>
            <a:r>
              <a:rPr lang="pl-PL" sz="1800" dirty="0" err="1" smtClean="0"/>
              <a:t>Hystrix</a:t>
            </a:r>
            <a:r>
              <a:rPr lang="pl-PL" sz="1800" dirty="0" smtClean="0"/>
              <a:t> </a:t>
            </a:r>
            <a:r>
              <a:rPr lang="pl-PL" sz="1800" dirty="0" err="1" smtClean="0"/>
              <a:t>saves</a:t>
            </a:r>
            <a:r>
              <a:rPr lang="pl-PL" sz="1800" dirty="0" smtClean="0"/>
              <a:t> </a:t>
            </a:r>
            <a:r>
              <a:rPr lang="pl-PL" sz="1800" dirty="0" err="1" smtClean="0"/>
              <a:t>you</a:t>
            </a:r>
            <a:r>
              <a:rPr lang="pl-PL" sz="1800" dirty="0" smtClean="0"/>
              <a:t> from </a:t>
            </a:r>
            <a:r>
              <a:rPr lang="pl-PL" sz="1800" dirty="0" err="1" smtClean="0"/>
              <a:t>such</a:t>
            </a:r>
            <a:r>
              <a:rPr lang="pl-PL" sz="1800" dirty="0" smtClean="0"/>
              <a:t> </a:t>
            </a:r>
            <a:r>
              <a:rPr lang="pl-PL" sz="1800" dirty="0" err="1" smtClean="0"/>
              <a:t>timeouts</a:t>
            </a:r>
            <a:r>
              <a:rPr lang="pl-PL" sz="1800" dirty="0" smtClean="0"/>
              <a:t> (</a:t>
            </a:r>
            <a:r>
              <a:rPr lang="pl-PL" sz="1800" dirty="0" err="1" smtClean="0"/>
              <a:t>default</a:t>
            </a:r>
            <a:r>
              <a:rPr lang="pl-PL" sz="1800" dirty="0" smtClean="0"/>
              <a:t>: 1 sec) by “</a:t>
            </a:r>
            <a:r>
              <a:rPr lang="pl-PL" sz="1800" dirty="0" err="1" smtClean="0"/>
              <a:t>breaking</a:t>
            </a:r>
            <a:r>
              <a:rPr lang="pl-PL" sz="1800" dirty="0" smtClean="0"/>
              <a:t>”. </a:t>
            </a:r>
            <a:r>
              <a:rPr lang="pl-PL" sz="1800" dirty="0" err="1" smtClean="0"/>
              <a:t>Hystrix</a:t>
            </a:r>
            <a:r>
              <a:rPr lang="pl-PL" sz="1800" dirty="0" smtClean="0"/>
              <a:t> </a:t>
            </a:r>
            <a:r>
              <a:rPr lang="pl-PL" sz="1800" dirty="0" err="1" smtClean="0"/>
              <a:t>will</a:t>
            </a:r>
            <a:r>
              <a:rPr lang="pl-PL" sz="1800" dirty="0" smtClean="0"/>
              <a:t> </a:t>
            </a:r>
            <a:r>
              <a:rPr lang="pl-PL" sz="1800" dirty="0" err="1" smtClean="0"/>
              <a:t>deliver</a:t>
            </a:r>
            <a:r>
              <a:rPr lang="pl-PL" sz="1800" dirty="0" smtClean="0"/>
              <a:t> </a:t>
            </a:r>
            <a:r>
              <a:rPr lang="pl-PL" sz="1800" dirty="0" err="1" smtClean="0"/>
              <a:t>you</a:t>
            </a:r>
            <a:r>
              <a:rPr lang="pl-PL" sz="1800" dirty="0" smtClean="0"/>
              <a:t> a "</a:t>
            </a:r>
            <a:r>
              <a:rPr lang="pl-PL" sz="1800" dirty="0" err="1" smtClean="0"/>
              <a:t>failure"or</a:t>
            </a:r>
            <a:r>
              <a:rPr lang="pl-PL" sz="1800" dirty="0" smtClean="0"/>
              <a:t> </a:t>
            </a:r>
            <a:r>
              <a:rPr lang="pl-PL" sz="1800" dirty="0" err="1" smtClean="0"/>
              <a:t>fallback</a:t>
            </a:r>
            <a:r>
              <a:rPr lang="pl-PL" sz="1800" dirty="0" smtClean="0"/>
              <a:t> </a:t>
            </a:r>
            <a:r>
              <a:rPr lang="pl-PL" sz="1800" dirty="0" err="1" smtClean="0"/>
              <a:t>response</a:t>
            </a:r>
            <a:r>
              <a:rPr lang="pl-PL" sz="1800" dirty="0" smtClean="0"/>
              <a:t> </a:t>
            </a:r>
            <a:r>
              <a:rPr lang="pl-PL" sz="1800" dirty="0" err="1" smtClean="0"/>
              <a:t>immediately</a:t>
            </a:r>
            <a:r>
              <a:rPr lang="pl-PL" sz="1800" dirty="0" smtClean="0"/>
              <a:t> </a:t>
            </a:r>
            <a:r>
              <a:rPr lang="pl-PL" sz="1800" dirty="0" err="1" smtClean="0"/>
              <a:t>instead</a:t>
            </a:r>
            <a:r>
              <a:rPr lang="pl-PL" sz="1800" dirty="0" smtClean="0"/>
              <a:t> of </a:t>
            </a:r>
            <a:r>
              <a:rPr lang="pl-PL" sz="1800" dirty="0" err="1" smtClean="0"/>
              <a:t>keeping</a:t>
            </a:r>
            <a:r>
              <a:rPr lang="pl-PL" sz="1800" dirty="0" smtClean="0"/>
              <a:t> </a:t>
            </a:r>
            <a:r>
              <a:rPr lang="pl-PL" sz="1800" dirty="0" err="1" smtClean="0"/>
              <a:t>you</a:t>
            </a:r>
            <a:r>
              <a:rPr lang="pl-PL" sz="1800" dirty="0" smtClean="0"/>
              <a:t> </a:t>
            </a:r>
            <a:r>
              <a:rPr lang="pl-PL" sz="1800" dirty="0" err="1" smtClean="0"/>
              <a:t>blocked</a:t>
            </a:r>
            <a:r>
              <a:rPr lang="pl-PL" sz="1800" dirty="0" smtClean="0"/>
              <a:t> </a:t>
            </a:r>
            <a:r>
              <a:rPr lang="pl-PL" sz="1800" dirty="0" err="1" smtClean="0"/>
              <a:t>waiting</a:t>
            </a:r>
            <a:r>
              <a:rPr lang="pl-PL" sz="1800" dirty="0" smtClean="0"/>
              <a:t> for a </a:t>
            </a:r>
            <a:r>
              <a:rPr lang="pl-PL" sz="1800" dirty="0" err="1" smtClean="0"/>
              <a:t>response</a:t>
            </a:r>
            <a:r>
              <a:rPr lang="pl-PL" sz="1800" dirty="0" smtClean="0"/>
              <a:t> </a:t>
            </a:r>
            <a:r>
              <a:rPr lang="pl-PL" sz="1800" dirty="0" err="1" smtClean="0"/>
              <a:t>that</a:t>
            </a:r>
            <a:r>
              <a:rPr lang="pl-PL" sz="1800" dirty="0" smtClean="0"/>
              <a:t> </a:t>
            </a:r>
            <a:r>
              <a:rPr lang="pl-PL" sz="1800" dirty="0" err="1" smtClean="0"/>
              <a:t>will</a:t>
            </a:r>
            <a:r>
              <a:rPr lang="pl-PL" sz="1800" dirty="0" smtClean="0"/>
              <a:t> not </a:t>
            </a:r>
            <a:r>
              <a:rPr lang="pl-PL" sz="1800" dirty="0" err="1" smtClean="0"/>
              <a:t>come</a:t>
            </a:r>
            <a:r>
              <a:rPr lang="pl-PL" sz="1800" dirty="0" smtClean="0"/>
              <a:t>..</a:t>
            </a:r>
          </a:p>
          <a:p>
            <a:pPr marL="342900" indent="-342900" algn="l" fontAlgn="base">
              <a:buFont typeface="Arial" charset="0"/>
              <a:buChar char="•"/>
            </a:pPr>
            <a:r>
              <a:rPr lang="pl-PL" sz="1800" dirty="0" smtClean="0"/>
              <a:t>The </a:t>
            </a:r>
            <a:r>
              <a:rPr lang="pl-PL" sz="1800" dirty="0" err="1"/>
              <a:t>Hystrix</a:t>
            </a:r>
            <a:r>
              <a:rPr lang="pl-PL" sz="1800" dirty="0"/>
              <a:t> </a:t>
            </a:r>
            <a:r>
              <a:rPr lang="pl-PL" sz="1800" dirty="0" err="1"/>
              <a:t>circuit</a:t>
            </a:r>
            <a:r>
              <a:rPr lang="pl-PL" sz="1800" dirty="0"/>
              <a:t> </a:t>
            </a:r>
            <a:r>
              <a:rPr lang="pl-PL" sz="1800" dirty="0" err="1"/>
              <a:t>will</a:t>
            </a:r>
            <a:r>
              <a:rPr lang="pl-PL" sz="1800" dirty="0"/>
              <a:t> </a:t>
            </a:r>
            <a:r>
              <a:rPr lang="pl-PL" sz="1800" dirty="0" err="1"/>
              <a:t>break</a:t>
            </a:r>
            <a:r>
              <a:rPr lang="pl-PL" sz="1800" dirty="0"/>
              <a:t> </a:t>
            </a:r>
            <a:r>
              <a:rPr lang="pl-PL" sz="1800" dirty="0" err="1" smtClean="0"/>
              <a:t>if</a:t>
            </a:r>
            <a:r>
              <a:rPr lang="pl-PL" sz="1800" dirty="0" smtClean="0"/>
              <a:t>: </a:t>
            </a:r>
            <a:r>
              <a:rPr lang="pl-PL" sz="1800" dirty="0" err="1" smtClean="0"/>
              <a:t>within</a:t>
            </a:r>
            <a:r>
              <a:rPr lang="pl-PL" sz="1800" dirty="0" smtClean="0"/>
              <a:t> </a:t>
            </a:r>
            <a:r>
              <a:rPr lang="pl-PL" sz="1800" dirty="0" err="1" smtClean="0"/>
              <a:t>duration</a:t>
            </a:r>
            <a:r>
              <a:rPr lang="pl-PL" sz="1800" dirty="0" smtClean="0"/>
              <a:t> of rolling </a:t>
            </a:r>
            <a:r>
              <a:rPr lang="pl-PL" sz="1800" dirty="0" err="1" smtClean="0"/>
              <a:t>window</a:t>
            </a:r>
            <a:r>
              <a:rPr lang="pl-PL" sz="1800" dirty="0"/>
              <a:t> </a:t>
            </a:r>
            <a:r>
              <a:rPr lang="pl-PL" sz="1800" dirty="0" smtClean="0"/>
              <a:t>(</a:t>
            </a:r>
            <a:r>
              <a:rPr lang="pl-PL" sz="1800" dirty="0" err="1" smtClean="0"/>
              <a:t>default</a:t>
            </a:r>
            <a:r>
              <a:rPr lang="pl-PL" sz="1800" dirty="0" smtClean="0"/>
              <a:t>: 10secs),</a:t>
            </a:r>
            <a:r>
              <a:rPr lang="pl-PL" sz="1800" dirty="0"/>
              <a:t> error </a:t>
            </a:r>
            <a:r>
              <a:rPr lang="pl-PL" sz="1800" dirty="0" err="1"/>
              <a:t>percentage</a:t>
            </a:r>
            <a:r>
              <a:rPr lang="pl-PL" sz="1800" dirty="0"/>
              <a:t> </a:t>
            </a:r>
            <a:r>
              <a:rPr lang="pl-PL" sz="1800" dirty="0" err="1"/>
              <a:t>at</a:t>
            </a:r>
            <a:r>
              <a:rPr lang="pl-PL" sz="1800" dirty="0"/>
              <a:t> </a:t>
            </a:r>
            <a:r>
              <a:rPr lang="pl-PL" sz="1800" dirty="0" err="1"/>
              <a:t>or</a:t>
            </a:r>
            <a:r>
              <a:rPr lang="pl-PL" sz="1800" dirty="0"/>
              <a:t> </a:t>
            </a:r>
            <a:r>
              <a:rPr lang="pl-PL" sz="1800" dirty="0" err="1" smtClean="0"/>
              <a:t>above</a:t>
            </a:r>
            <a:r>
              <a:rPr lang="pl-PL" sz="1800" dirty="0" smtClean="0"/>
              <a:t> (</a:t>
            </a:r>
            <a:r>
              <a:rPr lang="pl-PL" sz="1800" dirty="0" err="1" smtClean="0"/>
              <a:t>default</a:t>
            </a:r>
            <a:r>
              <a:rPr lang="pl-PL" sz="1800" dirty="0" smtClean="0"/>
              <a:t>: 50%), </a:t>
            </a:r>
            <a:r>
              <a:rPr lang="pl-PL" sz="1800" dirty="0" err="1"/>
              <a:t>provided</a:t>
            </a:r>
            <a:r>
              <a:rPr lang="pl-PL" sz="1800" dirty="0"/>
              <a:t> </a:t>
            </a:r>
            <a:r>
              <a:rPr lang="pl-PL" sz="1800" dirty="0" err="1"/>
              <a:t>also</a:t>
            </a:r>
            <a:r>
              <a:rPr lang="pl-PL" sz="1800" dirty="0"/>
              <a:t> </a:t>
            </a:r>
            <a:r>
              <a:rPr lang="pl-PL" sz="1800" dirty="0" err="1"/>
              <a:t>that</a:t>
            </a:r>
            <a:r>
              <a:rPr lang="pl-PL" sz="1800" dirty="0"/>
              <a:t> the </a:t>
            </a:r>
            <a:r>
              <a:rPr lang="en-US" sz="1800" dirty="0" smtClean="0"/>
              <a:t>number </a:t>
            </a:r>
            <a:r>
              <a:rPr lang="en-US" sz="1800" dirty="0"/>
              <a:t>of requests in a rolling window </a:t>
            </a:r>
            <a:r>
              <a:rPr lang="pl-PL" sz="1800" dirty="0" err="1" smtClean="0"/>
              <a:t>is</a:t>
            </a:r>
            <a:r>
              <a:rPr lang="pl-PL" sz="1800" dirty="0" smtClean="0"/>
              <a:t> </a:t>
            </a:r>
            <a:r>
              <a:rPr lang="pl-PL" sz="1800" dirty="0" err="1"/>
              <a:t>at</a:t>
            </a:r>
            <a:r>
              <a:rPr lang="pl-PL" sz="1800" dirty="0"/>
              <a:t> </a:t>
            </a:r>
            <a:r>
              <a:rPr lang="pl-PL" sz="1800" dirty="0" err="1"/>
              <a:t>least</a:t>
            </a:r>
            <a:r>
              <a:rPr lang="pl-PL" sz="1800" dirty="0"/>
              <a:t> </a:t>
            </a:r>
            <a:r>
              <a:rPr lang="pl-PL" sz="1800" dirty="0" smtClean="0"/>
              <a:t>(default:20). </a:t>
            </a:r>
            <a:r>
              <a:rPr lang="pl-PL" sz="1800" dirty="0" err="1" smtClean="0"/>
              <a:t>After</a:t>
            </a:r>
            <a:r>
              <a:rPr lang="pl-PL" sz="1800" dirty="0" smtClean="0"/>
              <a:t> </a:t>
            </a:r>
            <a:r>
              <a:rPr lang="pl-PL" sz="1800" dirty="0" err="1" smtClean="0"/>
              <a:t>that</a:t>
            </a:r>
            <a:r>
              <a:rPr lang="pl-PL" sz="1800" dirty="0" smtClean="0"/>
              <a:t>, </a:t>
            </a:r>
            <a:r>
              <a:rPr lang="pl-PL" sz="1800" dirty="0" err="1"/>
              <a:t>all</a:t>
            </a:r>
            <a:r>
              <a:rPr lang="pl-PL" sz="1800" dirty="0"/>
              <a:t> </a:t>
            </a:r>
            <a:r>
              <a:rPr lang="pl-PL" sz="1800" dirty="0" err="1"/>
              <a:t>requests</a:t>
            </a:r>
            <a:r>
              <a:rPr lang="pl-PL" sz="1800" dirty="0"/>
              <a:t> </a:t>
            </a:r>
            <a:r>
              <a:rPr lang="pl-PL" sz="1800" dirty="0" err="1"/>
              <a:t>will</a:t>
            </a:r>
            <a:r>
              <a:rPr lang="pl-PL" sz="1800" dirty="0"/>
              <a:t> be </a:t>
            </a:r>
            <a:r>
              <a:rPr lang="pl-PL" sz="1800" dirty="0" err="1"/>
              <a:t>handled</a:t>
            </a:r>
            <a:r>
              <a:rPr lang="pl-PL" sz="1800" dirty="0"/>
              <a:t> by the </a:t>
            </a:r>
            <a:r>
              <a:rPr lang="pl-PL" sz="1800" dirty="0" err="1"/>
              <a:t>fallback</a:t>
            </a:r>
            <a:r>
              <a:rPr lang="pl-PL" sz="1800" dirty="0"/>
              <a:t> (</a:t>
            </a:r>
            <a:r>
              <a:rPr lang="pl-PL" sz="1800" dirty="0" err="1"/>
              <a:t>if</a:t>
            </a:r>
            <a:r>
              <a:rPr lang="pl-PL" sz="1800" dirty="0"/>
              <a:t> one </a:t>
            </a:r>
            <a:r>
              <a:rPr lang="pl-PL" sz="1800" dirty="0" err="1"/>
              <a:t>is</a:t>
            </a:r>
            <a:r>
              <a:rPr lang="pl-PL" sz="1800" dirty="0"/>
              <a:t> </a:t>
            </a:r>
            <a:r>
              <a:rPr lang="pl-PL" sz="1800" dirty="0" err="1"/>
              <a:t>available</a:t>
            </a:r>
            <a:r>
              <a:rPr lang="pl-PL" sz="1800" dirty="0"/>
              <a:t>). </a:t>
            </a:r>
            <a:r>
              <a:rPr lang="pl-PL" sz="1800" dirty="0" smtClean="0"/>
              <a:t>It </a:t>
            </a:r>
            <a:r>
              <a:rPr lang="pl-PL" sz="1800" dirty="0" err="1" smtClean="0"/>
              <a:t>stays</a:t>
            </a:r>
            <a:r>
              <a:rPr lang="pl-PL" sz="1800" dirty="0" smtClean="0"/>
              <a:t> </a:t>
            </a:r>
            <a:r>
              <a:rPr lang="pl-PL" sz="1800" b="1" dirty="0" smtClean="0">
                <a:solidFill>
                  <a:schemeClr val="accent5"/>
                </a:solidFill>
              </a:rPr>
              <a:t>Open</a:t>
            </a:r>
            <a:r>
              <a:rPr lang="pl-PL" sz="1800" dirty="0" smtClean="0"/>
              <a:t> </a:t>
            </a:r>
            <a:r>
              <a:rPr lang="pl-PL" sz="1800" dirty="0" err="1"/>
              <a:t>a</a:t>
            </a:r>
            <a:r>
              <a:rPr lang="pl-PL" sz="1800" dirty="0" err="1" smtClean="0"/>
              <a:t>fter</a:t>
            </a:r>
            <a:r>
              <a:rPr lang="pl-PL" sz="1800" dirty="0" smtClean="0"/>
              <a:t> </a:t>
            </a:r>
            <a:r>
              <a:rPr lang="pl-PL" sz="1800" dirty="0" err="1"/>
              <a:t>some</a:t>
            </a:r>
            <a:r>
              <a:rPr lang="pl-PL" sz="1800" dirty="0"/>
              <a:t> </a:t>
            </a:r>
            <a:r>
              <a:rPr lang="pl-PL" sz="1800" dirty="0" err="1"/>
              <a:t>seconds</a:t>
            </a:r>
            <a:r>
              <a:rPr lang="pl-PL" sz="1800" dirty="0"/>
              <a:t> (</a:t>
            </a:r>
            <a:r>
              <a:rPr lang="pl-PL" sz="1800" dirty="0" err="1"/>
              <a:t>default</a:t>
            </a:r>
            <a:r>
              <a:rPr lang="pl-PL" sz="1800" dirty="0"/>
              <a:t>: 5 </a:t>
            </a:r>
            <a:r>
              <a:rPr lang="pl-PL" sz="1800" dirty="0" err="1" smtClean="0"/>
              <a:t>seconds</a:t>
            </a:r>
            <a:r>
              <a:rPr lang="pl-PL" sz="1800" dirty="0" smtClean="0"/>
              <a:t>) </a:t>
            </a:r>
            <a:r>
              <a:rPr lang="pl-PL" sz="1800" dirty="0"/>
              <a:t>a single </a:t>
            </a:r>
            <a:r>
              <a:rPr lang="pl-PL" sz="1800" dirty="0" err="1"/>
              <a:t>request</a:t>
            </a:r>
            <a:r>
              <a:rPr lang="pl-PL" sz="1800" dirty="0"/>
              <a:t> </a:t>
            </a:r>
            <a:r>
              <a:rPr lang="pl-PL" sz="1800" dirty="0" err="1"/>
              <a:t>is</a:t>
            </a:r>
            <a:r>
              <a:rPr lang="pl-PL" sz="1800" dirty="0"/>
              <a:t> </a:t>
            </a:r>
            <a:r>
              <a:rPr lang="pl-PL" sz="1800" dirty="0" err="1"/>
              <a:t>forwarded</a:t>
            </a:r>
            <a:r>
              <a:rPr lang="pl-PL" sz="1800" dirty="0"/>
              <a:t> to the </a:t>
            </a:r>
            <a:r>
              <a:rPr lang="pl-PL" sz="1800" dirty="0" err="1"/>
              <a:t>original</a:t>
            </a:r>
            <a:r>
              <a:rPr lang="pl-PL" sz="1800" dirty="0"/>
              <a:t> service </a:t>
            </a:r>
            <a:r>
              <a:rPr lang="pl-PL" sz="1800" dirty="0" err="1"/>
              <a:t>first</a:t>
            </a:r>
            <a:r>
              <a:rPr lang="pl-PL" sz="1800" dirty="0"/>
              <a:t>. </a:t>
            </a:r>
            <a:r>
              <a:rPr lang="pl-PL" sz="1800" dirty="0" err="1"/>
              <a:t>If</a:t>
            </a:r>
            <a:r>
              <a:rPr lang="pl-PL" sz="1800" dirty="0"/>
              <a:t> </a:t>
            </a:r>
            <a:r>
              <a:rPr lang="pl-PL" sz="1800" dirty="0" err="1"/>
              <a:t>this</a:t>
            </a:r>
            <a:r>
              <a:rPr lang="pl-PL" sz="1800" dirty="0"/>
              <a:t> </a:t>
            </a:r>
            <a:r>
              <a:rPr lang="pl-PL" sz="1800" dirty="0" err="1"/>
              <a:t>is</a:t>
            </a:r>
            <a:r>
              <a:rPr lang="pl-PL" sz="1800" dirty="0"/>
              <a:t> </a:t>
            </a:r>
            <a:r>
              <a:rPr lang="pl-PL" sz="1800" dirty="0" err="1"/>
              <a:t>successful</a:t>
            </a:r>
            <a:r>
              <a:rPr lang="pl-PL" sz="1800" dirty="0"/>
              <a:t>, </a:t>
            </a:r>
            <a:r>
              <a:rPr lang="pl-PL" sz="1800" dirty="0" err="1"/>
              <a:t>all</a:t>
            </a:r>
            <a:r>
              <a:rPr lang="pl-PL" sz="1800" dirty="0"/>
              <a:t> the </a:t>
            </a:r>
            <a:r>
              <a:rPr lang="pl-PL" sz="1800" dirty="0" err="1"/>
              <a:t>circuit</a:t>
            </a:r>
            <a:r>
              <a:rPr lang="pl-PL" sz="1800" dirty="0"/>
              <a:t> </a:t>
            </a:r>
            <a:r>
              <a:rPr lang="pl-PL" sz="1800" dirty="0" err="1"/>
              <a:t>is</a:t>
            </a:r>
            <a:r>
              <a:rPr lang="pl-PL" sz="1800" dirty="0"/>
              <a:t> </a:t>
            </a:r>
            <a:r>
              <a:rPr lang="pl-PL" sz="1800" b="1" dirty="0" err="1" smtClean="0">
                <a:solidFill>
                  <a:schemeClr val="accent1"/>
                </a:solidFill>
              </a:rPr>
              <a:t>Closed</a:t>
            </a:r>
            <a:r>
              <a:rPr lang="pl-PL" sz="1800" dirty="0" smtClean="0">
                <a:solidFill>
                  <a:schemeClr val="accent1"/>
                </a:solidFill>
              </a:rPr>
              <a:t> </a:t>
            </a:r>
            <a:r>
              <a:rPr lang="pl-PL" sz="1800" dirty="0" err="1"/>
              <a:t>again</a:t>
            </a:r>
            <a:r>
              <a:rPr lang="pl-PL" sz="1800" dirty="0"/>
              <a:t> and </a:t>
            </a:r>
            <a:r>
              <a:rPr lang="pl-PL" sz="1800" dirty="0" err="1"/>
              <a:t>requests</a:t>
            </a:r>
            <a:r>
              <a:rPr lang="pl-PL" sz="1800" dirty="0"/>
              <a:t> </a:t>
            </a:r>
            <a:r>
              <a:rPr lang="pl-PL" sz="1800" dirty="0" err="1"/>
              <a:t>are</a:t>
            </a:r>
            <a:r>
              <a:rPr lang="pl-PL" sz="1800" dirty="0"/>
              <a:t> </a:t>
            </a:r>
            <a:r>
              <a:rPr lang="pl-PL" sz="1800" dirty="0" err="1"/>
              <a:t>forwarded</a:t>
            </a:r>
            <a:r>
              <a:rPr lang="pl-PL" sz="1800" dirty="0"/>
              <a:t> to the </a:t>
            </a:r>
            <a:r>
              <a:rPr lang="pl-PL" sz="1800" dirty="0" err="1"/>
              <a:t>original</a:t>
            </a:r>
            <a:r>
              <a:rPr lang="pl-PL" sz="1800" dirty="0"/>
              <a:t> service </a:t>
            </a:r>
            <a:r>
              <a:rPr lang="pl-PL" sz="1800" dirty="0" err="1" smtClean="0"/>
              <a:t>again</a:t>
            </a:r>
            <a:r>
              <a:rPr lang="pl-PL" sz="1800" dirty="0" smtClean="0"/>
              <a:t>. </a:t>
            </a:r>
            <a:r>
              <a:rPr lang="pl-PL" sz="1800" dirty="0" err="1"/>
              <a:t>See</a:t>
            </a:r>
            <a:r>
              <a:rPr lang="pl-PL" sz="1800" dirty="0"/>
              <a:t> </a:t>
            </a:r>
            <a:r>
              <a:rPr lang="pl-PL" sz="1800" dirty="0">
                <a:hlinkClick r:id="rId3"/>
              </a:rPr>
              <a:t>Configuration</a:t>
            </a:r>
            <a:endParaRPr lang="pl-PL" sz="1800" dirty="0" smtClean="0"/>
          </a:p>
          <a:p>
            <a:pPr algn="l"/>
            <a:endParaRPr lang="pl-PL" sz="2000" dirty="0"/>
          </a:p>
        </p:txBody>
      </p:sp>
      <p:pic>
        <p:nvPicPr>
          <p:cNvPr id="4" name="Picture 3"/>
          <p:cNvPicPr>
            <a:picLocks noChangeAspect="1"/>
          </p:cNvPicPr>
          <p:nvPr/>
        </p:nvPicPr>
        <p:blipFill>
          <a:blip r:embed="rId4"/>
          <a:stretch>
            <a:fillRect/>
          </a:stretch>
        </p:blipFill>
        <p:spPr>
          <a:xfrm>
            <a:off x="10441305" y="128588"/>
            <a:ext cx="1480185" cy="706416"/>
          </a:xfrm>
          <a:prstGeom prst="rect">
            <a:avLst/>
          </a:prstGeom>
        </p:spPr>
      </p:pic>
      <p:pic>
        <p:nvPicPr>
          <p:cNvPr id="2" name="Picture 1"/>
          <p:cNvPicPr>
            <a:picLocks noChangeAspect="1"/>
          </p:cNvPicPr>
          <p:nvPr/>
        </p:nvPicPr>
        <p:blipFill>
          <a:blip r:embed="rId5"/>
          <a:stretch>
            <a:fillRect/>
          </a:stretch>
        </p:blipFill>
        <p:spPr>
          <a:xfrm>
            <a:off x="5729288" y="3469341"/>
            <a:ext cx="6057900" cy="3388659"/>
          </a:xfrm>
          <a:prstGeom prst="rect">
            <a:avLst/>
          </a:prstGeom>
        </p:spPr>
      </p:pic>
      <p:pic>
        <p:nvPicPr>
          <p:cNvPr id="5" name="Picture 4"/>
          <p:cNvPicPr>
            <a:picLocks noChangeAspect="1"/>
          </p:cNvPicPr>
          <p:nvPr/>
        </p:nvPicPr>
        <p:blipFill>
          <a:blip r:embed="rId6"/>
          <a:stretch>
            <a:fillRect/>
          </a:stretch>
        </p:blipFill>
        <p:spPr>
          <a:xfrm>
            <a:off x="496155" y="3469341"/>
            <a:ext cx="4338735" cy="3274360"/>
          </a:xfrm>
          <a:prstGeom prst="rect">
            <a:avLst/>
          </a:prstGeom>
        </p:spPr>
      </p:pic>
    </p:spTree>
    <p:extLst>
      <p:ext uri="{BB962C8B-B14F-4D97-AF65-F5344CB8AC3E}">
        <p14:creationId xmlns:p14="http://schemas.microsoft.com/office/powerpoint/2010/main" val="5355103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ctrTitle"/>
          </p:nvPr>
        </p:nvSpPr>
        <p:spPr>
          <a:xfrm>
            <a:off x="1524000" y="471489"/>
            <a:ext cx="9144000" cy="564832"/>
          </a:xfrm>
        </p:spPr>
        <p:txBody>
          <a:bodyPr>
            <a:normAutofit fontScale="90000"/>
          </a:bodyPr>
          <a:lstStyle/>
          <a:p>
            <a:r>
              <a:rPr lang="en-US" dirty="0" smtClean="0">
                <a:latin typeface="Arial" charset="0"/>
                <a:ea typeface="Arial" charset="0"/>
                <a:cs typeface="Arial" charset="0"/>
              </a:rPr>
              <a:t/>
            </a:r>
            <a:br>
              <a:rPr lang="en-US" dirty="0" smtClean="0">
                <a:latin typeface="Arial" charset="0"/>
                <a:ea typeface="Arial" charset="0"/>
                <a:cs typeface="Arial" charset="0"/>
              </a:rPr>
            </a:br>
            <a:endParaRPr lang="en-US" dirty="0">
              <a:latin typeface="Arial" charset="0"/>
              <a:ea typeface="Arial" charset="0"/>
              <a:cs typeface="Arial" charset="0"/>
            </a:endParaRPr>
          </a:p>
        </p:txBody>
      </p:sp>
      <p:sp>
        <p:nvSpPr>
          <p:cNvPr id="17" name="Text Placeholder 1"/>
          <p:cNvSpPr txBox="1">
            <a:spLocks/>
          </p:cNvSpPr>
          <p:nvPr/>
        </p:nvSpPr>
        <p:spPr>
          <a:xfrm>
            <a:off x="92765" y="471488"/>
            <a:ext cx="11828725" cy="627221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Aft>
                <a:spcPts val="2000"/>
              </a:spcAft>
            </a:pPr>
            <a:endParaRPr lang="pl-PL" sz="2800" b="1" dirty="0">
              <a:latin typeface="Arial" charset="0"/>
              <a:ea typeface="Arial" charset="0"/>
              <a:cs typeface="Arial" charset="0"/>
            </a:endParaRPr>
          </a:p>
        </p:txBody>
      </p:sp>
      <p:sp>
        <p:nvSpPr>
          <p:cNvPr id="4" name="Text Placeholder 1"/>
          <p:cNvSpPr txBox="1">
            <a:spLocks/>
          </p:cNvSpPr>
          <p:nvPr/>
        </p:nvSpPr>
        <p:spPr>
          <a:xfrm>
            <a:off x="628650" y="285752"/>
            <a:ext cx="11430000" cy="6272212"/>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Aft>
                <a:spcPts val="2000"/>
              </a:spcAft>
            </a:pPr>
            <a:r>
              <a:rPr lang="pl-PL" sz="3200" b="1" dirty="0" err="1">
                <a:solidFill>
                  <a:schemeClr val="accent1"/>
                </a:solidFill>
                <a:latin typeface="Arial" charset="0"/>
                <a:ea typeface="Arial" charset="0"/>
                <a:cs typeface="Arial" charset="0"/>
              </a:rPr>
              <a:t>What</a:t>
            </a:r>
            <a:r>
              <a:rPr lang="pl-PL" sz="3200" b="1" dirty="0">
                <a:solidFill>
                  <a:schemeClr val="accent1"/>
                </a:solidFill>
                <a:latin typeface="Arial" charset="0"/>
                <a:ea typeface="Arial" charset="0"/>
                <a:cs typeface="Arial" charset="0"/>
              </a:rPr>
              <a:t> </a:t>
            </a:r>
            <a:r>
              <a:rPr lang="pl-PL" sz="3200" b="1" dirty="0" err="1">
                <a:solidFill>
                  <a:schemeClr val="accent1"/>
                </a:solidFill>
                <a:latin typeface="Arial" charset="0"/>
                <a:ea typeface="Arial" charset="0"/>
                <a:cs typeface="Arial" charset="0"/>
              </a:rPr>
              <a:t>can</a:t>
            </a:r>
            <a:r>
              <a:rPr lang="pl-PL" sz="3200" b="1" dirty="0">
                <a:solidFill>
                  <a:schemeClr val="accent1"/>
                </a:solidFill>
                <a:latin typeface="Arial" charset="0"/>
                <a:ea typeface="Arial" charset="0"/>
                <a:cs typeface="Arial" charset="0"/>
              </a:rPr>
              <a:t> </a:t>
            </a:r>
            <a:r>
              <a:rPr lang="pl-PL" sz="3200" b="1" dirty="0" err="1">
                <a:solidFill>
                  <a:schemeClr val="accent1"/>
                </a:solidFill>
                <a:latin typeface="Arial" charset="0"/>
                <a:ea typeface="Arial" charset="0"/>
                <a:cs typeface="Arial" charset="0"/>
              </a:rPr>
              <a:t>Hystrix</a:t>
            </a:r>
            <a:r>
              <a:rPr lang="pl-PL" sz="3200" b="1" dirty="0">
                <a:solidFill>
                  <a:schemeClr val="accent1"/>
                </a:solidFill>
                <a:latin typeface="Arial" charset="0"/>
                <a:ea typeface="Arial" charset="0"/>
                <a:cs typeface="Arial" charset="0"/>
              </a:rPr>
              <a:t> do for </a:t>
            </a:r>
            <a:r>
              <a:rPr lang="pl-PL" sz="3200" b="1" dirty="0" err="1">
                <a:solidFill>
                  <a:schemeClr val="accent1"/>
                </a:solidFill>
                <a:latin typeface="Arial" charset="0"/>
                <a:ea typeface="Arial" charset="0"/>
                <a:cs typeface="Arial" charset="0"/>
              </a:rPr>
              <a:t>us</a:t>
            </a:r>
            <a:r>
              <a:rPr lang="pl-PL" sz="3200" b="1" dirty="0">
                <a:solidFill>
                  <a:schemeClr val="accent1"/>
                </a:solidFill>
                <a:latin typeface="Arial" charset="0"/>
                <a:ea typeface="Arial" charset="0"/>
                <a:cs typeface="Arial" charset="0"/>
              </a:rPr>
              <a:t>? </a:t>
            </a:r>
          </a:p>
          <a:p>
            <a:pPr marL="342900" lvl="1" indent="-342900" algn="l">
              <a:spcBef>
                <a:spcPts val="1000"/>
              </a:spcBef>
              <a:spcAft>
                <a:spcPts val="1000"/>
              </a:spcAft>
              <a:buFont typeface="Arial" charset="0"/>
              <a:buChar char="•"/>
            </a:pPr>
            <a:r>
              <a:rPr lang="en-US" sz="2600" dirty="0" smtClean="0">
                <a:solidFill>
                  <a:schemeClr val="accent5"/>
                </a:solidFill>
                <a:latin typeface="Arial" charset="0"/>
                <a:ea typeface="Arial" charset="0"/>
                <a:cs typeface="Arial" charset="0"/>
              </a:rPr>
              <a:t>Isolate/gracefully handle dependency failures from our Services or Topologies with </a:t>
            </a:r>
            <a:r>
              <a:rPr lang="en-US" sz="2600" dirty="0" err="1" smtClean="0">
                <a:solidFill>
                  <a:schemeClr val="accent5"/>
                </a:solidFill>
                <a:latin typeface="Arial" charset="0"/>
                <a:ea typeface="Arial" charset="0"/>
                <a:cs typeface="Arial" charset="0"/>
              </a:rPr>
              <a:t>Hystrix</a:t>
            </a:r>
            <a:r>
              <a:rPr lang="en-US" sz="2600" dirty="0" smtClean="0">
                <a:solidFill>
                  <a:schemeClr val="accent5"/>
                </a:solidFill>
                <a:latin typeface="Arial" charset="0"/>
                <a:ea typeface="Arial" charset="0"/>
                <a:cs typeface="Arial" charset="0"/>
              </a:rPr>
              <a:t> circuit breakers. </a:t>
            </a:r>
          </a:p>
          <a:p>
            <a:pPr marL="457200" lvl="2" algn="l">
              <a:spcBef>
                <a:spcPts val="1000"/>
              </a:spcBef>
              <a:spcAft>
                <a:spcPts val="1000"/>
              </a:spcAft>
            </a:pPr>
            <a:r>
              <a:rPr lang="en-US" dirty="0" smtClean="0">
                <a:latin typeface="Arial" charset="0"/>
                <a:ea typeface="Arial" charset="0"/>
                <a:cs typeface="Arial" charset="0"/>
              </a:rPr>
              <a:t>In </a:t>
            </a:r>
            <a:r>
              <a:rPr lang="en-US" dirty="0">
                <a:latin typeface="Arial" charset="0"/>
                <a:ea typeface="Arial" charset="0"/>
                <a:cs typeface="Arial" charset="0"/>
              </a:rPr>
              <a:t>times of heavy traffic from one of the services, the circuit breaker for that service trips and opens the circuit, failing calls only to that specific service while allowing the other services to function normally. </a:t>
            </a:r>
            <a:r>
              <a:rPr lang="en-US" dirty="0" smtClean="0">
                <a:latin typeface="Arial" charset="0"/>
                <a:ea typeface="Arial" charset="0"/>
                <a:cs typeface="Arial" charset="0"/>
              </a:rPr>
              <a:t> Our external dependencies includes, but not limited to</a:t>
            </a:r>
          </a:p>
          <a:p>
            <a:pPr marL="800100" lvl="1" indent="-342900" algn="l">
              <a:spcAft>
                <a:spcPts val="500"/>
              </a:spcAft>
              <a:buFont typeface="Courier New" charset="0"/>
              <a:buChar char="o"/>
            </a:pPr>
            <a:r>
              <a:rPr lang="en-US" sz="1500" dirty="0" err="1" smtClean="0">
                <a:latin typeface="Arial" charset="0"/>
                <a:ea typeface="Arial" charset="0"/>
                <a:cs typeface="Arial" charset="0"/>
              </a:rPr>
              <a:t>AnA</a:t>
            </a:r>
            <a:endParaRPr lang="en-US" sz="1500" dirty="0" smtClean="0">
              <a:latin typeface="Arial" charset="0"/>
              <a:ea typeface="Arial" charset="0"/>
              <a:cs typeface="Arial" charset="0"/>
            </a:endParaRPr>
          </a:p>
          <a:p>
            <a:pPr marL="800100" lvl="1" indent="-342900" algn="l">
              <a:spcAft>
                <a:spcPts val="500"/>
              </a:spcAft>
              <a:buFont typeface="Courier New" charset="0"/>
              <a:buChar char="o"/>
            </a:pPr>
            <a:r>
              <a:rPr lang="en-US" sz="1500" dirty="0" smtClean="0">
                <a:latin typeface="Arial" charset="0"/>
                <a:ea typeface="Arial" charset="0"/>
                <a:cs typeface="Arial" charset="0"/>
              </a:rPr>
              <a:t>Databases</a:t>
            </a:r>
          </a:p>
          <a:p>
            <a:pPr marL="800100" lvl="1" indent="-342900" algn="l">
              <a:spcAft>
                <a:spcPts val="500"/>
              </a:spcAft>
              <a:buFont typeface="Courier New" charset="0"/>
              <a:buChar char="o"/>
            </a:pPr>
            <a:r>
              <a:rPr lang="en-US" sz="1500" dirty="0" smtClean="0">
                <a:latin typeface="Arial" charset="0"/>
                <a:ea typeface="Arial" charset="0"/>
                <a:cs typeface="Arial" charset="0"/>
              </a:rPr>
              <a:t>Elastic Search</a:t>
            </a:r>
          </a:p>
          <a:p>
            <a:pPr marL="800100" lvl="1" indent="-342900" algn="l">
              <a:spcAft>
                <a:spcPts val="500"/>
              </a:spcAft>
              <a:buFont typeface="Courier New" charset="0"/>
              <a:buChar char="o"/>
            </a:pPr>
            <a:r>
              <a:rPr lang="en-US" sz="1500" dirty="0" smtClean="0">
                <a:latin typeface="Arial" charset="0"/>
                <a:ea typeface="Arial" charset="0"/>
                <a:cs typeface="Arial" charset="0"/>
              </a:rPr>
              <a:t>MQTT Broker</a:t>
            </a:r>
          </a:p>
          <a:p>
            <a:pPr marL="342900" indent="-342900" algn="l">
              <a:spcAft>
                <a:spcPts val="1000"/>
              </a:spcAft>
              <a:buFont typeface="Arial" charset="0"/>
              <a:buChar char="•"/>
            </a:pPr>
            <a:r>
              <a:rPr lang="en-US" sz="2600" dirty="0" smtClean="0">
                <a:solidFill>
                  <a:schemeClr val="accent5"/>
                </a:solidFill>
                <a:latin typeface="Arial" charset="0"/>
                <a:ea typeface="Arial" charset="0"/>
                <a:cs typeface="Arial" charset="0"/>
              </a:rPr>
              <a:t>Monitoring: Using </a:t>
            </a:r>
            <a:r>
              <a:rPr lang="en-US" sz="2600" b="1" i="1" dirty="0">
                <a:solidFill>
                  <a:schemeClr val="accent2"/>
                </a:solidFill>
                <a:latin typeface="Arial" charset="0"/>
                <a:ea typeface="Arial" charset="0"/>
                <a:cs typeface="Arial" charset="0"/>
              </a:rPr>
              <a:t>Spring Cloud Netflix </a:t>
            </a:r>
            <a:r>
              <a:rPr lang="en-US" sz="2600" b="1" i="1" dirty="0" err="1">
                <a:solidFill>
                  <a:schemeClr val="accent2"/>
                </a:solidFill>
                <a:latin typeface="Arial" charset="0"/>
                <a:ea typeface="Arial" charset="0"/>
                <a:cs typeface="Arial" charset="0"/>
              </a:rPr>
              <a:t>Hystrix</a:t>
            </a:r>
            <a:r>
              <a:rPr lang="en-US" sz="2600" dirty="0" smtClean="0">
                <a:solidFill>
                  <a:schemeClr val="accent5"/>
                </a:solidFill>
                <a:latin typeface="Arial" charset="0"/>
                <a:ea typeface="Arial" charset="0"/>
                <a:cs typeface="Arial" charset="0"/>
              </a:rPr>
              <a:t>, we can get </a:t>
            </a:r>
            <a:r>
              <a:rPr lang="en-US" sz="2600" dirty="0" err="1" smtClean="0">
                <a:solidFill>
                  <a:schemeClr val="accent5"/>
                </a:solidFill>
                <a:latin typeface="Arial" charset="0"/>
                <a:ea typeface="Arial" charset="0"/>
                <a:cs typeface="Arial" charset="0"/>
              </a:rPr>
              <a:t>Hystrix</a:t>
            </a:r>
            <a:r>
              <a:rPr lang="en-US" sz="2600" dirty="0" smtClean="0">
                <a:solidFill>
                  <a:schemeClr val="accent5"/>
                </a:solidFill>
                <a:latin typeface="Arial" charset="0"/>
                <a:ea typeface="Arial" charset="0"/>
                <a:cs typeface="Arial" charset="0"/>
              </a:rPr>
              <a:t> monitoring dashboard up in no time </a:t>
            </a:r>
          </a:p>
          <a:p>
            <a:pPr marL="800100" lvl="1" indent="-342900" algn="l">
              <a:spcAft>
                <a:spcPts val="1000"/>
              </a:spcAft>
              <a:buFont typeface="Courier New" charset="0"/>
              <a:buChar char="o"/>
            </a:pPr>
            <a:r>
              <a:rPr lang="en-US" sz="1900" dirty="0" smtClean="0">
                <a:latin typeface="Arial" charset="0"/>
                <a:ea typeface="Arial" charset="0"/>
                <a:cs typeface="Arial" charset="0"/>
              </a:rPr>
              <a:t>On a monitoring level, we probably would like to </a:t>
            </a:r>
            <a:r>
              <a:rPr lang="en-US" sz="1900" b="1" dirty="0" smtClean="0">
                <a:latin typeface="Arial" charset="0"/>
                <a:ea typeface="Arial" charset="0"/>
                <a:cs typeface="Arial" charset="0"/>
              </a:rPr>
              <a:t>watch metrics</a:t>
            </a:r>
            <a:r>
              <a:rPr lang="en-US" sz="1900" dirty="0" smtClean="0">
                <a:latin typeface="Arial" charset="0"/>
                <a:ea typeface="Arial" charset="0"/>
                <a:cs typeface="Arial" charset="0"/>
              </a:rPr>
              <a:t> and service health status to view how application dependencies are performing during various times of the day. </a:t>
            </a:r>
          </a:p>
          <a:p>
            <a:pPr marL="800100" lvl="1" indent="-342900" algn="l">
              <a:spcAft>
                <a:spcPts val="1000"/>
              </a:spcAft>
              <a:buFont typeface="Courier New" charset="0"/>
              <a:buChar char="o"/>
            </a:pPr>
            <a:r>
              <a:rPr lang="en-US" sz="1900" dirty="0" smtClean="0">
                <a:latin typeface="Arial" charset="0"/>
                <a:ea typeface="Arial" charset="0"/>
                <a:cs typeface="Arial" charset="0"/>
              </a:rPr>
              <a:t>On application level, </a:t>
            </a:r>
            <a:r>
              <a:rPr lang="en-US" sz="1900" dirty="0" err="1" smtClean="0">
                <a:latin typeface="Arial" charset="0"/>
                <a:ea typeface="Arial" charset="0"/>
                <a:cs typeface="Arial" charset="0"/>
              </a:rPr>
              <a:t>ultilize</a:t>
            </a:r>
            <a:r>
              <a:rPr lang="en-US" sz="1900" dirty="0" smtClean="0">
                <a:latin typeface="Arial" charset="0"/>
                <a:ea typeface="Arial" charset="0"/>
                <a:cs typeface="Arial" charset="0"/>
              </a:rPr>
              <a:t> </a:t>
            </a:r>
            <a:r>
              <a:rPr lang="en-US" sz="1900" dirty="0" err="1" smtClean="0">
                <a:latin typeface="Arial" charset="0"/>
                <a:ea typeface="Arial" charset="0"/>
                <a:cs typeface="Arial" charset="0"/>
              </a:rPr>
              <a:t>Hystrix</a:t>
            </a:r>
            <a:r>
              <a:rPr lang="en-US" sz="1900" dirty="0" smtClean="0">
                <a:latin typeface="Arial" charset="0"/>
                <a:ea typeface="Arial" charset="0"/>
                <a:cs typeface="Arial" charset="0"/>
              </a:rPr>
              <a:t> Plugins to </a:t>
            </a:r>
            <a:r>
              <a:rPr lang="en-US" sz="1900" b="1" dirty="0" smtClean="0">
                <a:latin typeface="Arial" charset="0"/>
                <a:ea typeface="Arial" charset="0"/>
                <a:cs typeface="Arial" charset="0"/>
              </a:rPr>
              <a:t>publish </a:t>
            </a:r>
            <a:r>
              <a:rPr lang="en-US" sz="1900" b="1" dirty="0">
                <a:latin typeface="Arial" charset="0"/>
                <a:ea typeface="Arial" charset="0"/>
                <a:cs typeface="Arial" charset="0"/>
              </a:rPr>
              <a:t>metrics</a:t>
            </a:r>
            <a:r>
              <a:rPr lang="en-US" sz="1900" dirty="0">
                <a:latin typeface="Arial" charset="0"/>
                <a:ea typeface="Arial" charset="0"/>
                <a:cs typeface="Arial" charset="0"/>
              </a:rPr>
              <a:t> from our </a:t>
            </a:r>
            <a:r>
              <a:rPr lang="en-US" sz="1900" dirty="0" smtClean="0">
                <a:latin typeface="Arial" charset="0"/>
                <a:ea typeface="Arial" charset="0"/>
                <a:cs typeface="Arial" charset="0"/>
              </a:rPr>
              <a:t>application via </a:t>
            </a:r>
            <a:r>
              <a:rPr lang="en-US" sz="1900" b="1" dirty="0" smtClean="0">
                <a:latin typeface="Arial" charset="0"/>
                <a:ea typeface="Arial" charset="0"/>
                <a:cs typeface="Arial" charset="0"/>
                <a:hlinkClick r:id="rId3"/>
              </a:rPr>
              <a:t>HystrixMetricsPublisher</a:t>
            </a:r>
            <a:r>
              <a:rPr lang="en-US" sz="1900" dirty="0" smtClean="0">
                <a:latin typeface="Arial" charset="0"/>
                <a:ea typeface="Arial" charset="0"/>
                <a:cs typeface="Arial" charset="0"/>
              </a:rPr>
              <a:t> or alerts using </a:t>
            </a:r>
            <a:r>
              <a:rPr lang="en-US" sz="1900" b="1" dirty="0">
                <a:latin typeface="Arial" charset="0"/>
                <a:ea typeface="Arial" charset="0"/>
                <a:cs typeface="Arial" charset="0"/>
                <a:hlinkClick r:id="rId4"/>
              </a:rPr>
              <a:t>HystrixEventNotifier</a:t>
            </a:r>
            <a:r>
              <a:rPr lang="en-US" sz="1900" dirty="0" smtClean="0">
                <a:latin typeface="Arial" charset="0"/>
                <a:ea typeface="Arial" charset="0"/>
                <a:cs typeface="Arial" charset="0"/>
              </a:rPr>
              <a:t>.</a:t>
            </a:r>
            <a:endParaRPr lang="en-US" sz="1900" dirty="0">
              <a:latin typeface="Arial" charset="0"/>
              <a:ea typeface="Arial" charset="0"/>
              <a:cs typeface="Arial" charset="0"/>
            </a:endParaRPr>
          </a:p>
          <a:p>
            <a:pPr marL="800100" lvl="1" indent="-342900" algn="l">
              <a:spcAft>
                <a:spcPts val="1000"/>
              </a:spcAft>
              <a:buFont typeface="Courier New" charset="0"/>
              <a:buChar char="o"/>
            </a:pPr>
            <a:r>
              <a:rPr lang="en-US" sz="1900" dirty="0" err="1">
                <a:latin typeface="Arial" charset="0"/>
                <a:ea typeface="Arial" charset="0"/>
                <a:cs typeface="Arial" charset="0"/>
              </a:rPr>
              <a:t>Hystrix</a:t>
            </a:r>
            <a:r>
              <a:rPr lang="en-US" sz="1900" dirty="0">
                <a:latin typeface="Arial" charset="0"/>
                <a:ea typeface="Arial" charset="0"/>
                <a:cs typeface="Arial" charset="0"/>
              </a:rPr>
              <a:t> metrics -&gt; </a:t>
            </a:r>
            <a:r>
              <a:rPr lang="en-US" sz="1900" dirty="0" err="1">
                <a:latin typeface="Arial" charset="0"/>
                <a:ea typeface="Arial" charset="0"/>
                <a:cs typeface="Arial" charset="0"/>
              </a:rPr>
              <a:t>statsd</a:t>
            </a:r>
            <a:r>
              <a:rPr lang="en-US" sz="1900" dirty="0">
                <a:latin typeface="Arial" charset="0"/>
                <a:ea typeface="Arial" charset="0"/>
                <a:cs typeface="Arial" charset="0"/>
              </a:rPr>
              <a:t> -&gt; Graphite. </a:t>
            </a:r>
            <a:endParaRPr lang="en-US" sz="1900" dirty="0" smtClean="0">
              <a:latin typeface="Arial" charset="0"/>
              <a:ea typeface="Arial" charset="0"/>
              <a:cs typeface="Arial" charset="0"/>
            </a:endParaRPr>
          </a:p>
        </p:txBody>
      </p:sp>
    </p:spTree>
    <p:extLst>
      <p:ext uri="{BB962C8B-B14F-4D97-AF65-F5344CB8AC3E}">
        <p14:creationId xmlns:p14="http://schemas.microsoft.com/office/powerpoint/2010/main" val="12067638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ctrTitle"/>
          </p:nvPr>
        </p:nvSpPr>
        <p:spPr>
          <a:xfrm>
            <a:off x="1524000" y="471489"/>
            <a:ext cx="9144000" cy="564832"/>
          </a:xfrm>
        </p:spPr>
        <p:txBody>
          <a:bodyPr>
            <a:normAutofit fontScale="90000"/>
          </a:bodyPr>
          <a:lstStyle/>
          <a:p>
            <a:r>
              <a:rPr lang="en-US" dirty="0" smtClean="0">
                <a:latin typeface="Arial" charset="0"/>
                <a:ea typeface="Arial" charset="0"/>
                <a:cs typeface="Arial" charset="0"/>
              </a:rPr>
              <a:t/>
            </a:r>
            <a:br>
              <a:rPr lang="en-US" dirty="0" smtClean="0">
                <a:latin typeface="Arial" charset="0"/>
                <a:ea typeface="Arial" charset="0"/>
                <a:cs typeface="Arial" charset="0"/>
              </a:rPr>
            </a:br>
            <a:endParaRPr lang="en-US" dirty="0">
              <a:latin typeface="Arial" charset="0"/>
              <a:ea typeface="Arial" charset="0"/>
              <a:cs typeface="Arial" charset="0"/>
            </a:endParaRPr>
          </a:p>
        </p:txBody>
      </p:sp>
      <p:sp>
        <p:nvSpPr>
          <p:cNvPr id="17" name="Text Placeholder 1"/>
          <p:cNvSpPr txBox="1">
            <a:spLocks/>
          </p:cNvSpPr>
          <p:nvPr/>
        </p:nvSpPr>
        <p:spPr>
          <a:xfrm>
            <a:off x="92765" y="471488"/>
            <a:ext cx="11828725" cy="627221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Aft>
                <a:spcPts val="2000"/>
              </a:spcAft>
            </a:pPr>
            <a:endParaRPr lang="pl-PL" sz="2800" b="1" dirty="0">
              <a:latin typeface="Arial" charset="0"/>
              <a:ea typeface="Arial" charset="0"/>
              <a:cs typeface="Arial" charset="0"/>
            </a:endParaRPr>
          </a:p>
        </p:txBody>
      </p:sp>
      <p:sp>
        <p:nvSpPr>
          <p:cNvPr id="4" name="Text Placeholder 1"/>
          <p:cNvSpPr txBox="1">
            <a:spLocks/>
          </p:cNvSpPr>
          <p:nvPr/>
        </p:nvSpPr>
        <p:spPr>
          <a:xfrm>
            <a:off x="271463" y="285752"/>
            <a:ext cx="4757737" cy="627221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Aft>
                <a:spcPts val="2000"/>
              </a:spcAft>
            </a:pPr>
            <a:r>
              <a:rPr lang="pl-PL" b="1" dirty="0" err="1" smtClean="0">
                <a:solidFill>
                  <a:schemeClr val="accent1"/>
                </a:solidFill>
                <a:latin typeface="Arial" charset="0"/>
                <a:ea typeface="Arial" charset="0"/>
                <a:cs typeface="Arial" charset="0"/>
              </a:rPr>
              <a:t>Examing</a:t>
            </a:r>
            <a:r>
              <a:rPr lang="pl-PL" b="1" dirty="0" smtClean="0">
                <a:solidFill>
                  <a:schemeClr val="accent1"/>
                </a:solidFill>
                <a:latin typeface="Arial" charset="0"/>
                <a:ea typeface="Arial" charset="0"/>
                <a:cs typeface="Arial" charset="0"/>
              </a:rPr>
              <a:t> </a:t>
            </a:r>
            <a:r>
              <a:rPr lang="pl-PL" b="1" dirty="0" err="1" smtClean="0">
                <a:solidFill>
                  <a:schemeClr val="accent1"/>
                </a:solidFill>
                <a:latin typeface="Arial" charset="0"/>
                <a:ea typeface="Arial" charset="0"/>
                <a:cs typeface="Arial" charset="0"/>
              </a:rPr>
              <a:t>Hystrix</a:t>
            </a:r>
            <a:r>
              <a:rPr lang="pl-PL" b="1" dirty="0" smtClean="0">
                <a:solidFill>
                  <a:schemeClr val="accent1"/>
                </a:solidFill>
                <a:latin typeface="Arial" charset="0"/>
                <a:ea typeface="Arial" charset="0"/>
                <a:cs typeface="Arial" charset="0"/>
              </a:rPr>
              <a:t> </a:t>
            </a:r>
            <a:r>
              <a:rPr lang="pl-PL" b="1" dirty="0" err="1" smtClean="0">
                <a:solidFill>
                  <a:schemeClr val="accent1"/>
                </a:solidFill>
                <a:latin typeface="Arial" charset="0"/>
                <a:ea typeface="Arial" charset="0"/>
                <a:cs typeface="Arial" charset="0"/>
              </a:rPr>
              <a:t>metrics</a:t>
            </a:r>
            <a:r>
              <a:rPr lang="pl-PL" b="1" dirty="0" smtClean="0">
                <a:solidFill>
                  <a:schemeClr val="accent1"/>
                </a:solidFill>
                <a:latin typeface="Arial" charset="0"/>
                <a:ea typeface="Arial" charset="0"/>
                <a:cs typeface="Arial" charset="0"/>
              </a:rPr>
              <a:t> </a:t>
            </a:r>
            <a:r>
              <a:rPr lang="is-IS" b="1" dirty="0" smtClean="0">
                <a:solidFill>
                  <a:schemeClr val="accent1"/>
                </a:solidFill>
                <a:latin typeface="Arial" charset="0"/>
                <a:ea typeface="Arial" charset="0"/>
                <a:cs typeface="Arial" charset="0"/>
              </a:rPr>
              <a:t>…</a:t>
            </a:r>
            <a:endParaRPr lang="pl-PL" b="1" dirty="0" smtClean="0">
              <a:solidFill>
                <a:schemeClr val="accent1"/>
              </a:solidFill>
              <a:latin typeface="Arial" charset="0"/>
              <a:ea typeface="Arial" charset="0"/>
              <a:cs typeface="Arial" charset="0"/>
            </a:endParaRPr>
          </a:p>
          <a:p>
            <a:pPr marL="342900" indent="-342900" algn="l">
              <a:spcAft>
                <a:spcPts val="1000"/>
              </a:spcAft>
              <a:buFont typeface="Arial" charset="0"/>
              <a:buChar char="•"/>
            </a:pPr>
            <a:r>
              <a:rPr lang="pl-PL" sz="1900" dirty="0" smtClean="0"/>
              <a:t>Tell </a:t>
            </a:r>
            <a:r>
              <a:rPr lang="pl-PL" sz="1900" dirty="0" err="1" smtClean="0"/>
              <a:t>you</a:t>
            </a:r>
            <a:r>
              <a:rPr lang="pl-PL" sz="1900" dirty="0" smtClean="0"/>
              <a:t> </a:t>
            </a:r>
            <a:r>
              <a:rPr lang="pl-PL" sz="1900" dirty="0" err="1" smtClean="0"/>
              <a:t>which</a:t>
            </a:r>
            <a:r>
              <a:rPr lang="pl-PL" sz="1900" dirty="0" smtClean="0"/>
              <a:t> end point </a:t>
            </a:r>
            <a:r>
              <a:rPr lang="pl-PL" sz="1900" dirty="0" err="1" smtClean="0"/>
              <a:t>gets</a:t>
            </a:r>
            <a:r>
              <a:rPr lang="pl-PL" sz="1900" dirty="0" smtClean="0"/>
              <a:t> the most </a:t>
            </a:r>
            <a:r>
              <a:rPr lang="pl-PL" sz="1900" dirty="0" err="1" smtClean="0"/>
              <a:t>traffic</a:t>
            </a:r>
            <a:r>
              <a:rPr lang="pl-PL" sz="1900" dirty="0" smtClean="0"/>
              <a:t> by the </a:t>
            </a:r>
            <a:r>
              <a:rPr lang="pl-PL" sz="1900" dirty="0" err="1" smtClean="0"/>
              <a:t>size</a:t>
            </a:r>
            <a:r>
              <a:rPr lang="pl-PL" sz="1900" dirty="0" smtClean="0"/>
              <a:t> of the </a:t>
            </a:r>
            <a:r>
              <a:rPr lang="pl-PL" sz="1900" dirty="0" err="1" smtClean="0"/>
              <a:t>green</a:t>
            </a:r>
            <a:r>
              <a:rPr lang="pl-PL" sz="1900" dirty="0" smtClean="0"/>
              <a:t> </a:t>
            </a:r>
            <a:r>
              <a:rPr lang="pl-PL" sz="1900" dirty="0" err="1" smtClean="0"/>
              <a:t>circle</a:t>
            </a:r>
            <a:endParaRPr lang="pl-PL" sz="1900" dirty="0" smtClean="0"/>
          </a:p>
          <a:p>
            <a:pPr marL="342900" indent="-342900" algn="l">
              <a:spcAft>
                <a:spcPts val="1000"/>
              </a:spcAft>
              <a:buFont typeface="Arial" charset="0"/>
              <a:buChar char="•"/>
            </a:pPr>
            <a:r>
              <a:rPr lang="pl-PL" sz="1900" dirty="0" err="1" smtClean="0"/>
              <a:t>When</a:t>
            </a:r>
            <a:r>
              <a:rPr lang="pl-PL" sz="1900" dirty="0" smtClean="0"/>
              <a:t> </a:t>
            </a:r>
            <a:r>
              <a:rPr lang="pl-PL" sz="1900" dirty="0" err="1" smtClean="0"/>
              <a:t>there’s</a:t>
            </a:r>
            <a:r>
              <a:rPr lang="pl-PL" sz="1900" dirty="0" smtClean="0"/>
              <a:t> </a:t>
            </a:r>
            <a:r>
              <a:rPr lang="pl-PL" sz="1900" dirty="0"/>
              <a:t>a </a:t>
            </a:r>
            <a:r>
              <a:rPr lang="pl-PL" sz="1900" dirty="0" err="1" smtClean="0"/>
              <a:t>failure</a:t>
            </a:r>
            <a:r>
              <a:rPr lang="pl-PL" sz="1900" dirty="0" smtClean="0"/>
              <a:t>, </a:t>
            </a:r>
            <a:r>
              <a:rPr lang="pl-PL" sz="1900" dirty="0" err="1" smtClean="0"/>
              <a:t>these</a:t>
            </a:r>
            <a:r>
              <a:rPr lang="pl-PL" sz="1900" dirty="0" smtClean="0"/>
              <a:t> </a:t>
            </a:r>
            <a:r>
              <a:rPr lang="pl-PL" sz="1900" dirty="0" err="1"/>
              <a:t>circles</a:t>
            </a:r>
            <a:r>
              <a:rPr lang="pl-PL" sz="1900" dirty="0"/>
              <a:t> </a:t>
            </a:r>
            <a:r>
              <a:rPr lang="pl-PL" sz="1900" dirty="0" err="1"/>
              <a:t>turn</a:t>
            </a:r>
            <a:r>
              <a:rPr lang="pl-PL" sz="1900" dirty="0"/>
              <a:t> red and </a:t>
            </a:r>
            <a:r>
              <a:rPr lang="pl-PL" sz="1900" dirty="0" err="1"/>
              <a:t>when</a:t>
            </a:r>
            <a:r>
              <a:rPr lang="pl-PL" sz="1900" dirty="0"/>
              <a:t> </a:t>
            </a:r>
            <a:r>
              <a:rPr lang="pl-PL" sz="1900" dirty="0" err="1"/>
              <a:t>there’s</a:t>
            </a:r>
            <a:r>
              <a:rPr lang="pl-PL" sz="1900" dirty="0"/>
              <a:t> </a:t>
            </a:r>
            <a:r>
              <a:rPr lang="pl-PL" sz="1900" dirty="0" err="1"/>
              <a:t>lots</a:t>
            </a:r>
            <a:r>
              <a:rPr lang="pl-PL" sz="1900" dirty="0"/>
              <a:t> of </a:t>
            </a:r>
            <a:r>
              <a:rPr lang="pl-PL" sz="1900" dirty="0" err="1"/>
              <a:t>failures</a:t>
            </a:r>
            <a:r>
              <a:rPr lang="pl-PL" sz="1900" dirty="0"/>
              <a:t> </a:t>
            </a:r>
            <a:r>
              <a:rPr lang="pl-PL" sz="1900" dirty="0" err="1"/>
              <a:t>they’ll</a:t>
            </a:r>
            <a:r>
              <a:rPr lang="pl-PL" sz="1900" dirty="0"/>
              <a:t> </a:t>
            </a:r>
            <a:r>
              <a:rPr lang="pl-PL" sz="1900" dirty="0" err="1"/>
              <a:t>turn</a:t>
            </a:r>
            <a:r>
              <a:rPr lang="pl-PL" sz="1900" dirty="0"/>
              <a:t> </a:t>
            </a:r>
            <a:r>
              <a:rPr lang="pl-PL" sz="1900" dirty="0" err="1"/>
              <a:t>more</a:t>
            </a:r>
            <a:r>
              <a:rPr lang="pl-PL" sz="1900" dirty="0"/>
              <a:t> and </a:t>
            </a:r>
            <a:r>
              <a:rPr lang="pl-PL" sz="1900" dirty="0" err="1"/>
              <a:t>more</a:t>
            </a:r>
            <a:r>
              <a:rPr lang="pl-PL" sz="1900" dirty="0"/>
              <a:t> red</a:t>
            </a:r>
            <a:r>
              <a:rPr lang="pl-PL" sz="1900" dirty="0" smtClean="0"/>
              <a:t>.</a:t>
            </a:r>
          </a:p>
          <a:p>
            <a:pPr marL="342900" indent="-342900" algn="l">
              <a:spcAft>
                <a:spcPts val="1000"/>
              </a:spcAft>
              <a:buFont typeface="Arial" charset="0"/>
              <a:buChar char="•"/>
            </a:pPr>
            <a:r>
              <a:rPr lang="pl-PL" sz="1900" dirty="0" err="1"/>
              <a:t>T</a:t>
            </a:r>
            <a:r>
              <a:rPr lang="pl-PL" sz="1900" dirty="0" err="1" smtClean="0"/>
              <a:t>hey</a:t>
            </a:r>
            <a:r>
              <a:rPr lang="pl-PL" sz="1900" dirty="0" smtClean="0"/>
              <a:t> </a:t>
            </a:r>
            <a:r>
              <a:rPr lang="pl-PL" sz="1900" dirty="0" err="1"/>
              <a:t>have</a:t>
            </a:r>
            <a:r>
              <a:rPr lang="pl-PL" sz="1900" dirty="0"/>
              <a:t> </a:t>
            </a:r>
            <a:r>
              <a:rPr lang="pl-PL" sz="1900" dirty="0" smtClean="0"/>
              <a:t>370 </a:t>
            </a:r>
            <a:r>
              <a:rPr lang="pl-PL" sz="1900" dirty="0" err="1" smtClean="0"/>
              <a:t>different</a:t>
            </a:r>
            <a:r>
              <a:rPr lang="pl-PL" sz="1900" dirty="0" smtClean="0"/>
              <a:t> </a:t>
            </a:r>
            <a:r>
              <a:rPr lang="pl-PL" sz="1900" dirty="0" err="1" smtClean="0"/>
              <a:t>hosts</a:t>
            </a:r>
            <a:r>
              <a:rPr lang="pl-PL" sz="1900" dirty="0" smtClean="0"/>
              <a:t> </a:t>
            </a:r>
            <a:r>
              <a:rPr lang="pl-PL" sz="1900" dirty="0" err="1" smtClean="0"/>
              <a:t>running</a:t>
            </a:r>
            <a:r>
              <a:rPr lang="pl-PL" sz="1900" dirty="0" smtClean="0"/>
              <a:t> </a:t>
            </a:r>
            <a:r>
              <a:rPr lang="pl-PL" sz="1900" dirty="0" err="1" smtClean="0"/>
              <a:t>SubscriberGetAccount</a:t>
            </a:r>
            <a:r>
              <a:rPr lang="pl-PL" sz="1900" dirty="0" smtClean="0"/>
              <a:t> service out </a:t>
            </a:r>
            <a:r>
              <a:rPr lang="pl-PL" sz="1900" dirty="0" err="1"/>
              <a:t>there</a:t>
            </a:r>
            <a:r>
              <a:rPr lang="pl-PL" sz="1900" dirty="0"/>
              <a:t> on </a:t>
            </a:r>
            <a:r>
              <a:rPr lang="pl-PL" sz="1900" dirty="0" err="1"/>
              <a:t>their</a:t>
            </a:r>
            <a:r>
              <a:rPr lang="pl-PL" sz="1900" dirty="0"/>
              <a:t> network</a:t>
            </a:r>
            <a:r>
              <a:rPr lang="pl-PL" sz="1900" dirty="0" smtClean="0"/>
              <a:t>.</a:t>
            </a:r>
          </a:p>
          <a:p>
            <a:pPr marL="342900" indent="-342900" algn="l">
              <a:spcAft>
                <a:spcPts val="1000"/>
              </a:spcAft>
              <a:buFont typeface="Arial" charset="0"/>
              <a:buChar char="•"/>
            </a:pPr>
            <a:r>
              <a:rPr lang="pl-PL" sz="2000" dirty="0" err="1"/>
              <a:t>Each</a:t>
            </a:r>
            <a:r>
              <a:rPr lang="pl-PL" sz="2000" dirty="0"/>
              <a:t> </a:t>
            </a:r>
            <a:r>
              <a:rPr lang="pl-PL" sz="2000" dirty="0" err="1"/>
              <a:t>node</a:t>
            </a:r>
            <a:r>
              <a:rPr lang="pl-PL" sz="2000" dirty="0"/>
              <a:t> </a:t>
            </a:r>
            <a:r>
              <a:rPr lang="pl-PL" sz="2000" dirty="0" err="1"/>
              <a:t>that’s</a:t>
            </a:r>
            <a:r>
              <a:rPr lang="pl-PL" sz="2000" dirty="0"/>
              <a:t> </a:t>
            </a:r>
            <a:r>
              <a:rPr lang="pl-PL" sz="2000" dirty="0" err="1"/>
              <a:t>hitting</a:t>
            </a:r>
            <a:r>
              <a:rPr lang="pl-PL" sz="2000" dirty="0"/>
              <a:t> </a:t>
            </a:r>
            <a:r>
              <a:rPr lang="pl-PL" sz="2000" dirty="0" err="1"/>
              <a:t>those</a:t>
            </a:r>
            <a:r>
              <a:rPr lang="pl-PL" sz="2000" dirty="0"/>
              <a:t> services </a:t>
            </a:r>
            <a:r>
              <a:rPr lang="pl-PL" sz="2000" dirty="0" err="1"/>
              <a:t>is</a:t>
            </a:r>
            <a:r>
              <a:rPr lang="pl-PL" sz="2000" dirty="0"/>
              <a:t> </a:t>
            </a:r>
            <a:r>
              <a:rPr lang="pl-PL" sz="2000" dirty="0" err="1"/>
              <a:t>deciding</a:t>
            </a:r>
            <a:r>
              <a:rPr lang="pl-PL" sz="2000" dirty="0"/>
              <a:t> </a:t>
            </a:r>
            <a:r>
              <a:rPr lang="pl-PL" sz="2000" dirty="0" err="1"/>
              <a:t>if</a:t>
            </a:r>
            <a:r>
              <a:rPr lang="pl-PL" sz="2000" dirty="0"/>
              <a:t> </a:t>
            </a:r>
            <a:r>
              <a:rPr lang="pl-PL" sz="2000" dirty="0" err="1"/>
              <a:t>that</a:t>
            </a:r>
            <a:r>
              <a:rPr lang="pl-PL" sz="2000" dirty="0"/>
              <a:t> </a:t>
            </a:r>
            <a:r>
              <a:rPr lang="pl-PL" sz="2000" dirty="0" err="1"/>
              <a:t>is</a:t>
            </a:r>
            <a:r>
              <a:rPr lang="pl-PL" sz="2000" dirty="0"/>
              <a:t> open </a:t>
            </a:r>
            <a:r>
              <a:rPr lang="pl-PL" sz="2000" dirty="0" err="1"/>
              <a:t>or</a:t>
            </a:r>
            <a:r>
              <a:rPr lang="pl-PL" sz="2000" dirty="0"/>
              <a:t> </a:t>
            </a:r>
            <a:r>
              <a:rPr lang="pl-PL" sz="2000" dirty="0" err="1"/>
              <a:t>closed</a:t>
            </a:r>
            <a:r>
              <a:rPr lang="pl-PL" sz="2000" dirty="0"/>
              <a:t>. It </a:t>
            </a:r>
            <a:r>
              <a:rPr lang="pl-PL" sz="2000" dirty="0" err="1"/>
              <a:t>will</a:t>
            </a:r>
            <a:r>
              <a:rPr lang="pl-PL" sz="2000" dirty="0"/>
              <a:t> </a:t>
            </a:r>
            <a:r>
              <a:rPr lang="pl-PL" sz="2000" dirty="0" err="1"/>
              <a:t>say</a:t>
            </a:r>
            <a:r>
              <a:rPr lang="pl-PL" sz="2000" dirty="0"/>
              <a:t>, </a:t>
            </a:r>
            <a:r>
              <a:rPr lang="pl-PL" sz="2000" dirty="0" err="1"/>
              <a:t>like</a:t>
            </a:r>
            <a:r>
              <a:rPr lang="pl-PL" sz="2000" dirty="0"/>
              <a:t> </a:t>
            </a:r>
            <a:r>
              <a:rPr lang="pl-PL" sz="2000" dirty="0" err="1"/>
              <a:t>if</a:t>
            </a:r>
            <a:r>
              <a:rPr lang="pl-PL" sz="2000" dirty="0"/>
              <a:t> half of </a:t>
            </a:r>
            <a:r>
              <a:rPr lang="pl-PL" sz="2000" dirty="0" err="1"/>
              <a:t>them</a:t>
            </a:r>
            <a:r>
              <a:rPr lang="pl-PL" sz="2000" dirty="0"/>
              <a:t> </a:t>
            </a:r>
            <a:r>
              <a:rPr lang="pl-PL" sz="2000" dirty="0" err="1"/>
              <a:t>were</a:t>
            </a:r>
            <a:r>
              <a:rPr lang="pl-PL" sz="2000" dirty="0"/>
              <a:t> open </a:t>
            </a:r>
            <a:r>
              <a:rPr lang="pl-PL" sz="2000" dirty="0" err="1"/>
              <a:t>it</a:t>
            </a:r>
            <a:r>
              <a:rPr lang="pl-PL" sz="2000" dirty="0"/>
              <a:t> </a:t>
            </a:r>
            <a:r>
              <a:rPr lang="pl-PL" sz="2000" dirty="0" err="1"/>
              <a:t>will</a:t>
            </a:r>
            <a:r>
              <a:rPr lang="pl-PL" sz="2000" dirty="0"/>
              <a:t> </a:t>
            </a:r>
            <a:r>
              <a:rPr lang="pl-PL" sz="2000" dirty="0" err="1"/>
              <a:t>say</a:t>
            </a:r>
            <a:r>
              <a:rPr lang="pl-PL" sz="2000" dirty="0"/>
              <a:t>, </a:t>
            </a:r>
            <a:r>
              <a:rPr lang="pl-PL" sz="2000" dirty="0" smtClean="0"/>
              <a:t>“180 </a:t>
            </a:r>
            <a:r>
              <a:rPr lang="pl-PL" sz="2000" dirty="0"/>
              <a:t>and </a:t>
            </a:r>
            <a:r>
              <a:rPr lang="pl-PL" sz="2000" dirty="0" err="1"/>
              <a:t>something</a:t>
            </a:r>
            <a:r>
              <a:rPr lang="pl-PL" sz="2000" dirty="0"/>
              <a:t> </a:t>
            </a:r>
            <a:r>
              <a:rPr lang="pl-PL" sz="2000" dirty="0" smtClean="0"/>
              <a:t>open, 180 and </a:t>
            </a:r>
            <a:r>
              <a:rPr lang="pl-PL" sz="2000" dirty="0" err="1"/>
              <a:t>something</a:t>
            </a:r>
            <a:r>
              <a:rPr lang="pl-PL" sz="2000" dirty="0"/>
              <a:t> </a:t>
            </a:r>
            <a:r>
              <a:rPr lang="pl-PL" sz="2000" dirty="0" err="1"/>
              <a:t>closed</a:t>
            </a:r>
            <a:r>
              <a:rPr lang="pl-PL" sz="2000" dirty="0" smtClean="0"/>
              <a:t>.”</a:t>
            </a:r>
          </a:p>
          <a:p>
            <a:pPr marL="342900" indent="-342900" algn="l">
              <a:spcAft>
                <a:spcPts val="1000"/>
              </a:spcAft>
              <a:buFont typeface="Arial" charset="0"/>
              <a:buChar char="•"/>
            </a:pPr>
            <a:r>
              <a:rPr lang="pl-PL" sz="2000" dirty="0" err="1"/>
              <a:t>Turbine</a:t>
            </a:r>
            <a:r>
              <a:rPr lang="pl-PL" sz="2000" dirty="0"/>
              <a:t> </a:t>
            </a:r>
            <a:r>
              <a:rPr lang="pl-PL" sz="2000" dirty="0" err="1"/>
              <a:t>aggregates</a:t>
            </a:r>
            <a:r>
              <a:rPr lang="pl-PL" sz="2000" dirty="0"/>
              <a:t> </a:t>
            </a:r>
            <a:r>
              <a:rPr lang="pl-PL" sz="2000" dirty="0" err="1"/>
              <a:t>them</a:t>
            </a:r>
            <a:r>
              <a:rPr lang="pl-PL" sz="2000" dirty="0"/>
              <a:t> </a:t>
            </a:r>
            <a:r>
              <a:rPr lang="pl-PL" sz="2000" dirty="0" err="1"/>
              <a:t>all</a:t>
            </a:r>
            <a:r>
              <a:rPr lang="pl-PL" sz="2000" dirty="0"/>
              <a:t> and </a:t>
            </a:r>
            <a:r>
              <a:rPr lang="pl-PL" sz="2000" dirty="0" err="1"/>
              <a:t>spits</a:t>
            </a:r>
            <a:r>
              <a:rPr lang="pl-PL" sz="2000" dirty="0"/>
              <a:t> out a single </a:t>
            </a:r>
            <a:r>
              <a:rPr lang="pl-PL" sz="2000" dirty="0" err="1"/>
              <a:t>combined</a:t>
            </a:r>
            <a:r>
              <a:rPr lang="pl-PL" sz="2000" dirty="0"/>
              <a:t> </a:t>
            </a:r>
            <a:r>
              <a:rPr lang="pl-PL" sz="2000" dirty="0" err="1"/>
              <a:t>feed</a:t>
            </a:r>
            <a:r>
              <a:rPr lang="pl-PL" sz="2000" dirty="0"/>
              <a:t> to the </a:t>
            </a:r>
            <a:r>
              <a:rPr lang="pl-PL" sz="2000" dirty="0" err="1"/>
              <a:t>dashboard</a:t>
            </a:r>
            <a:r>
              <a:rPr lang="pl-PL" sz="2000" dirty="0"/>
              <a:t>.</a:t>
            </a:r>
            <a:endParaRPr lang="en-US" sz="1900" dirty="0"/>
          </a:p>
        </p:txBody>
      </p:sp>
      <p:pic>
        <p:nvPicPr>
          <p:cNvPr id="5" name="Picture 4"/>
          <p:cNvPicPr>
            <a:picLocks noChangeAspect="1"/>
          </p:cNvPicPr>
          <p:nvPr/>
        </p:nvPicPr>
        <p:blipFill>
          <a:blip r:embed="rId3"/>
          <a:stretch>
            <a:fillRect/>
          </a:stretch>
        </p:blipFill>
        <p:spPr>
          <a:xfrm>
            <a:off x="4900614" y="0"/>
            <a:ext cx="7019924" cy="6470650"/>
          </a:xfrm>
          <a:prstGeom prst="rect">
            <a:avLst/>
          </a:prstGeom>
        </p:spPr>
      </p:pic>
    </p:spTree>
    <p:extLst>
      <p:ext uri="{BB962C8B-B14F-4D97-AF65-F5344CB8AC3E}">
        <p14:creationId xmlns:p14="http://schemas.microsoft.com/office/powerpoint/2010/main" val="17343635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ext Placeholder 1"/>
          <p:cNvSpPr txBox="1">
            <a:spLocks/>
          </p:cNvSpPr>
          <p:nvPr/>
        </p:nvSpPr>
        <p:spPr>
          <a:xfrm>
            <a:off x="92765" y="471488"/>
            <a:ext cx="11828725" cy="627221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Aft>
                <a:spcPts val="2000"/>
              </a:spcAft>
            </a:pPr>
            <a:endParaRPr lang="pl-PL" sz="2800" b="1" dirty="0">
              <a:latin typeface="Arial" charset="0"/>
              <a:ea typeface="Arial" charset="0"/>
              <a:cs typeface="Arial" charset="0"/>
            </a:endParaRPr>
          </a:p>
        </p:txBody>
      </p:sp>
      <p:sp>
        <p:nvSpPr>
          <p:cNvPr id="4" name="Text Placeholder 1"/>
          <p:cNvSpPr txBox="1">
            <a:spLocks/>
          </p:cNvSpPr>
          <p:nvPr/>
        </p:nvSpPr>
        <p:spPr>
          <a:xfrm>
            <a:off x="-1" y="94129"/>
            <a:ext cx="6414247" cy="646383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Aft>
                <a:spcPts val="2000"/>
              </a:spcAft>
            </a:pPr>
            <a:r>
              <a:rPr lang="en-US" sz="2800" b="1" dirty="0" smtClean="0">
                <a:solidFill>
                  <a:schemeClr val="accent1"/>
                </a:solidFill>
                <a:latin typeface="Arial" charset="0"/>
                <a:ea typeface="Arial" charset="0"/>
                <a:cs typeface="Arial" charset="0"/>
              </a:rPr>
              <a:t>     </a:t>
            </a:r>
          </a:p>
          <a:p>
            <a:pPr>
              <a:spcAft>
                <a:spcPts val="2000"/>
              </a:spcAft>
            </a:pPr>
            <a:r>
              <a:rPr lang="en-US" sz="2800" b="1" dirty="0" smtClean="0">
                <a:solidFill>
                  <a:schemeClr val="accent1"/>
                </a:solidFill>
                <a:latin typeface="Arial" charset="0"/>
                <a:ea typeface="Arial" charset="0"/>
                <a:cs typeface="Arial" charset="0"/>
              </a:rPr>
              <a:t>                          </a:t>
            </a:r>
            <a:r>
              <a:rPr lang="en-US" b="1" dirty="0" smtClean="0">
                <a:solidFill>
                  <a:schemeClr val="accent1"/>
                </a:solidFill>
                <a:latin typeface="Arial" charset="0"/>
                <a:ea typeface="Arial" charset="0"/>
                <a:cs typeface="Arial" charset="0"/>
              </a:rPr>
              <a:t>Demo Goals</a:t>
            </a:r>
            <a:endParaRPr lang="pl-PL" sz="1900" dirty="0" smtClean="0"/>
          </a:p>
          <a:p>
            <a:pPr marL="342900" indent="-342900" algn="l">
              <a:spcBef>
                <a:spcPts val="2000"/>
              </a:spcBef>
              <a:buFont typeface="Arial" charset="0"/>
              <a:buChar char="•"/>
            </a:pPr>
            <a:r>
              <a:rPr lang="pl-PL" sz="1900" dirty="0" smtClean="0">
                <a:latin typeface="Arial" charset="0"/>
                <a:ea typeface="Arial" charset="0"/>
                <a:cs typeface="Arial" charset="0"/>
              </a:rPr>
              <a:t>Demo </a:t>
            </a:r>
            <a:r>
              <a:rPr lang="pl-PL" sz="1900" dirty="0" err="1">
                <a:latin typeface="Arial" charset="0"/>
                <a:ea typeface="Arial" charset="0"/>
                <a:cs typeface="Arial" charset="0"/>
              </a:rPr>
              <a:t>s</a:t>
            </a:r>
            <a:r>
              <a:rPr lang="pl-PL" sz="1900" dirty="0" err="1" smtClean="0">
                <a:latin typeface="Arial" charset="0"/>
                <a:ea typeface="Arial" charset="0"/>
                <a:cs typeface="Arial" charset="0"/>
              </a:rPr>
              <a:t>ample</a:t>
            </a:r>
            <a:r>
              <a:rPr lang="pl-PL" sz="1900" dirty="0" smtClean="0">
                <a:latin typeface="Arial" charset="0"/>
                <a:ea typeface="Arial" charset="0"/>
                <a:cs typeface="Arial" charset="0"/>
              </a:rPr>
              <a:t> services </a:t>
            </a:r>
            <a:r>
              <a:rPr lang="pl-PL" sz="1900" dirty="0" err="1" smtClean="0">
                <a:latin typeface="Arial" charset="0"/>
                <a:ea typeface="Arial" charset="0"/>
                <a:cs typeface="Arial" charset="0"/>
              </a:rPr>
              <a:t>call</a:t>
            </a:r>
            <a:r>
              <a:rPr lang="pl-PL" sz="1900" dirty="0" smtClean="0">
                <a:latin typeface="Arial" charset="0"/>
                <a:ea typeface="Arial" charset="0"/>
                <a:cs typeface="Arial" charset="0"/>
              </a:rPr>
              <a:t> </a:t>
            </a:r>
            <a:r>
              <a:rPr lang="pl-PL" sz="1900" dirty="0" err="1">
                <a:latin typeface="Arial" charset="0"/>
                <a:ea typeface="Arial" charset="0"/>
                <a:cs typeface="Arial" charset="0"/>
              </a:rPr>
              <a:t>IAMService.authorize</a:t>
            </a:r>
            <a:r>
              <a:rPr lang="pl-PL" sz="1900" dirty="0" smtClean="0">
                <a:latin typeface="Arial" charset="0"/>
                <a:ea typeface="Arial" charset="0"/>
                <a:cs typeface="Arial" charset="0"/>
              </a:rPr>
              <a:t>(), </a:t>
            </a:r>
            <a:r>
              <a:rPr lang="pl-PL" sz="1900" dirty="0" err="1">
                <a:latin typeface="Arial" charset="0"/>
                <a:ea typeface="Arial" charset="0"/>
                <a:cs typeface="Arial" charset="0"/>
              </a:rPr>
              <a:t>meaning</a:t>
            </a:r>
            <a:r>
              <a:rPr lang="pl-PL" sz="1900" dirty="0">
                <a:latin typeface="Arial" charset="0"/>
                <a:ea typeface="Arial" charset="0"/>
                <a:cs typeface="Arial" charset="0"/>
              </a:rPr>
              <a:t> </a:t>
            </a:r>
            <a:r>
              <a:rPr lang="pl-PL" sz="1900" dirty="0" err="1">
                <a:latin typeface="Arial" charset="0"/>
                <a:ea typeface="Arial" charset="0"/>
                <a:cs typeface="Arial" charset="0"/>
              </a:rPr>
              <a:t>h</a:t>
            </a:r>
            <a:r>
              <a:rPr lang="pl-PL" sz="1900" dirty="0" err="1" smtClean="0">
                <a:latin typeface="Arial" charset="0"/>
                <a:ea typeface="Arial" charset="0"/>
                <a:cs typeface="Arial" charset="0"/>
              </a:rPr>
              <a:t>aving</a:t>
            </a:r>
            <a:r>
              <a:rPr lang="pl-PL" sz="1900" dirty="0" smtClean="0">
                <a:latin typeface="Arial" charset="0"/>
                <a:ea typeface="Arial" charset="0"/>
                <a:cs typeface="Arial" charset="0"/>
              </a:rPr>
              <a:t> </a:t>
            </a:r>
            <a:r>
              <a:rPr lang="pl-PL" sz="1900" dirty="0" err="1" smtClean="0">
                <a:latin typeface="Arial" charset="0"/>
                <a:ea typeface="Arial" charset="0"/>
                <a:cs typeface="Arial" charset="0"/>
              </a:rPr>
              <a:t>IAMService</a:t>
            </a:r>
            <a:r>
              <a:rPr lang="pl-PL" sz="1900" dirty="0" smtClean="0">
                <a:latin typeface="Arial" charset="0"/>
                <a:ea typeface="Arial" charset="0"/>
                <a:cs typeface="Arial" charset="0"/>
              </a:rPr>
              <a:t> as </a:t>
            </a:r>
            <a:r>
              <a:rPr lang="pl-PL" sz="1900" dirty="0" err="1" smtClean="0">
                <a:latin typeface="Arial" charset="0"/>
                <a:ea typeface="Arial" charset="0"/>
                <a:cs typeface="Arial" charset="0"/>
              </a:rPr>
              <a:t>Dependency</a:t>
            </a:r>
            <a:endParaRPr lang="pl-PL" sz="1900" dirty="0" smtClean="0">
              <a:latin typeface="Arial" charset="0"/>
              <a:ea typeface="Arial" charset="0"/>
              <a:cs typeface="Arial" charset="0"/>
            </a:endParaRPr>
          </a:p>
          <a:p>
            <a:pPr marL="342900" indent="-342900" algn="l">
              <a:spcBef>
                <a:spcPts val="2000"/>
              </a:spcBef>
              <a:buFont typeface="Arial" charset="0"/>
              <a:buChar char="•"/>
            </a:pPr>
            <a:r>
              <a:rPr lang="pl-PL" sz="1900" dirty="0" err="1" smtClean="0">
                <a:latin typeface="Arial" charset="0"/>
                <a:ea typeface="Arial" charset="0"/>
                <a:cs typeface="Arial" charset="0"/>
              </a:rPr>
              <a:t>If</a:t>
            </a:r>
            <a:r>
              <a:rPr lang="pl-PL" sz="1900" dirty="0" smtClean="0">
                <a:latin typeface="Arial" charset="0"/>
                <a:ea typeface="Arial" charset="0"/>
                <a:cs typeface="Arial" charset="0"/>
              </a:rPr>
              <a:t> </a:t>
            </a:r>
            <a:r>
              <a:rPr lang="pl-PL" sz="1900" dirty="0" err="1" smtClean="0">
                <a:latin typeface="Arial" charset="0"/>
                <a:ea typeface="Arial" charset="0"/>
                <a:cs typeface="Arial" charset="0"/>
              </a:rPr>
              <a:t>IAMService</a:t>
            </a:r>
            <a:r>
              <a:rPr lang="pl-PL" sz="1900" dirty="0" smtClean="0">
                <a:latin typeface="Arial" charset="0"/>
                <a:ea typeface="Arial" charset="0"/>
                <a:cs typeface="Arial" charset="0"/>
              </a:rPr>
              <a:t> </a:t>
            </a:r>
            <a:r>
              <a:rPr lang="pl-PL" sz="1900" dirty="0" err="1">
                <a:latin typeface="Arial" charset="0"/>
                <a:ea typeface="Arial" charset="0"/>
                <a:cs typeface="Arial" charset="0"/>
              </a:rPr>
              <a:t>fails</a:t>
            </a:r>
            <a:r>
              <a:rPr lang="pl-PL" sz="1900" dirty="0">
                <a:latin typeface="Arial" charset="0"/>
                <a:ea typeface="Arial" charset="0"/>
                <a:cs typeface="Arial" charset="0"/>
              </a:rPr>
              <a:t> </a:t>
            </a:r>
            <a:r>
              <a:rPr lang="pl-PL" sz="1900" dirty="0" err="1">
                <a:latin typeface="Arial" charset="0"/>
                <a:ea typeface="Arial" charset="0"/>
                <a:cs typeface="Arial" charset="0"/>
              </a:rPr>
              <a:t>or</a:t>
            </a:r>
            <a:r>
              <a:rPr lang="pl-PL" sz="1900" dirty="0">
                <a:latin typeface="Arial" charset="0"/>
                <a:ea typeface="Arial" charset="0"/>
                <a:cs typeface="Arial" charset="0"/>
              </a:rPr>
              <a:t> </a:t>
            </a:r>
            <a:r>
              <a:rPr lang="pl-PL" sz="1900" dirty="0" err="1">
                <a:latin typeface="Arial" charset="0"/>
                <a:ea typeface="Arial" charset="0"/>
                <a:cs typeface="Arial" charset="0"/>
              </a:rPr>
              <a:t>gets</a:t>
            </a:r>
            <a:r>
              <a:rPr lang="pl-PL" sz="1900" dirty="0">
                <a:latin typeface="Arial" charset="0"/>
                <a:ea typeface="Arial" charset="0"/>
                <a:cs typeface="Arial" charset="0"/>
              </a:rPr>
              <a:t> </a:t>
            </a:r>
            <a:r>
              <a:rPr lang="pl-PL" sz="1900" dirty="0" err="1">
                <a:latin typeface="Arial" charset="0"/>
                <a:ea typeface="Arial" charset="0"/>
                <a:cs typeface="Arial" charset="0"/>
              </a:rPr>
              <a:t>timed</a:t>
            </a:r>
            <a:r>
              <a:rPr lang="pl-PL" sz="1900" dirty="0">
                <a:latin typeface="Arial" charset="0"/>
                <a:ea typeface="Arial" charset="0"/>
                <a:cs typeface="Arial" charset="0"/>
              </a:rPr>
              <a:t> </a:t>
            </a:r>
            <a:r>
              <a:rPr lang="pl-PL" sz="1900" dirty="0" smtClean="0">
                <a:latin typeface="Arial" charset="0"/>
                <a:ea typeface="Arial" charset="0"/>
                <a:cs typeface="Arial" charset="0"/>
              </a:rPr>
              <a:t>out, for ex, </a:t>
            </a:r>
            <a:r>
              <a:rPr lang="pl-PL" sz="1900" dirty="0" err="1" smtClean="0">
                <a:latin typeface="Arial" charset="0"/>
                <a:ea typeface="Arial" charset="0"/>
                <a:cs typeface="Arial" charset="0"/>
              </a:rPr>
              <a:t>provide</a:t>
            </a:r>
            <a:endParaRPr lang="pl-PL" sz="1900" dirty="0" smtClean="0">
              <a:latin typeface="Arial" charset="0"/>
              <a:ea typeface="Arial" charset="0"/>
              <a:cs typeface="Arial" charset="0"/>
            </a:endParaRPr>
          </a:p>
          <a:p>
            <a:pPr marL="800100" lvl="1" indent="-342900" algn="l">
              <a:buFont typeface="Wingdings" charset="2"/>
              <a:buChar char="§"/>
            </a:pPr>
            <a:r>
              <a:rPr lang="pl-PL" sz="1800" b="1" dirty="0" err="1" smtClean="0">
                <a:solidFill>
                  <a:schemeClr val="accent3"/>
                </a:solidFill>
                <a:latin typeface="Arial" charset="0"/>
                <a:ea typeface="Arial" charset="0"/>
                <a:cs typeface="Arial" charset="0"/>
              </a:rPr>
              <a:t>FailSilent</a:t>
            </a:r>
            <a:r>
              <a:rPr lang="pl-PL" sz="1800" b="1" dirty="0" smtClean="0">
                <a:solidFill>
                  <a:schemeClr val="accent3"/>
                </a:solidFill>
                <a:latin typeface="Arial" charset="0"/>
                <a:ea typeface="Arial" charset="0"/>
                <a:cs typeface="Arial" charset="0"/>
              </a:rPr>
              <a:t> </a:t>
            </a:r>
            <a:r>
              <a:rPr lang="pl-PL" sz="1800" b="1" dirty="0" err="1" smtClean="0">
                <a:solidFill>
                  <a:schemeClr val="accent3"/>
                </a:solidFill>
                <a:latin typeface="Arial" charset="0"/>
                <a:ea typeface="Arial" charset="0"/>
                <a:cs typeface="Arial" charset="0"/>
              </a:rPr>
              <a:t>fallback</a:t>
            </a:r>
            <a:r>
              <a:rPr lang="pl-PL" sz="1800" dirty="0" smtClean="0">
                <a:latin typeface="Arial" charset="0"/>
                <a:ea typeface="Arial" charset="0"/>
                <a:cs typeface="Arial" charset="0"/>
              </a:rPr>
              <a:t>: </a:t>
            </a:r>
          </a:p>
          <a:p>
            <a:pPr marL="1257300" lvl="2" indent="-342900" algn="l">
              <a:buFont typeface="Wingdings" charset="2"/>
              <a:buChar char="Ø"/>
            </a:pPr>
            <a:r>
              <a:rPr lang="pl-PL" sz="1600" dirty="0">
                <a:latin typeface="Arial" charset="0"/>
                <a:ea typeface="Arial" charset="0"/>
                <a:cs typeface="Arial" charset="0"/>
              </a:rPr>
              <a:t>f</a:t>
            </a:r>
            <a:r>
              <a:rPr lang="pl-PL" sz="1600" dirty="0" smtClean="0">
                <a:latin typeface="Arial" charset="0"/>
                <a:ea typeface="Arial" charset="0"/>
                <a:cs typeface="Arial" charset="0"/>
              </a:rPr>
              <a:t>or </a:t>
            </a:r>
            <a:r>
              <a:rPr lang="pl-PL" sz="1600" dirty="0" err="1" smtClean="0">
                <a:latin typeface="Arial" charset="0"/>
                <a:ea typeface="Arial" charset="0"/>
                <a:cs typeface="Arial" charset="0"/>
              </a:rPr>
              <a:t>AssetService.getAsset</a:t>
            </a:r>
            <a:r>
              <a:rPr lang="pl-PL" sz="1600" dirty="0" smtClean="0">
                <a:latin typeface="Arial" charset="0"/>
                <a:ea typeface="Arial" charset="0"/>
                <a:cs typeface="Arial" charset="0"/>
              </a:rPr>
              <a:t>(), return </a:t>
            </a:r>
            <a:r>
              <a:rPr lang="pl-PL" sz="1600" dirty="0" err="1" smtClean="0">
                <a:latin typeface="Arial" charset="0"/>
                <a:ea typeface="Arial" charset="0"/>
                <a:cs typeface="Arial" charset="0"/>
              </a:rPr>
              <a:t>empty</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response</a:t>
            </a:r>
            <a:endParaRPr lang="pl-PL" sz="1600" dirty="0" smtClean="0">
              <a:latin typeface="Arial" charset="0"/>
              <a:ea typeface="Arial" charset="0"/>
              <a:cs typeface="Arial" charset="0"/>
            </a:endParaRPr>
          </a:p>
          <a:p>
            <a:pPr marL="800100" lvl="1" indent="-342900" algn="l">
              <a:buFont typeface="Wingdings" charset="2"/>
              <a:buChar char="§"/>
            </a:pPr>
            <a:r>
              <a:rPr lang="pl-PL" sz="1800" b="1" dirty="0" err="1" smtClean="0">
                <a:solidFill>
                  <a:srgbClr val="FF0000"/>
                </a:solidFill>
                <a:latin typeface="Arial" charset="0"/>
                <a:ea typeface="Arial" charset="0"/>
                <a:cs typeface="Arial" charset="0"/>
              </a:rPr>
              <a:t>FailFast</a:t>
            </a:r>
            <a:r>
              <a:rPr lang="pl-PL" sz="1800" b="1" dirty="0" smtClean="0">
                <a:solidFill>
                  <a:srgbClr val="FF0000"/>
                </a:solidFill>
                <a:latin typeface="Arial" charset="0"/>
                <a:ea typeface="Arial" charset="0"/>
                <a:cs typeface="Arial" charset="0"/>
              </a:rPr>
              <a:t> </a:t>
            </a:r>
            <a:r>
              <a:rPr lang="pl-PL" sz="1800" b="1" dirty="0" err="1" smtClean="0">
                <a:solidFill>
                  <a:srgbClr val="FF0000"/>
                </a:solidFill>
                <a:latin typeface="Arial" charset="0"/>
                <a:ea typeface="Arial" charset="0"/>
                <a:cs typeface="Arial" charset="0"/>
              </a:rPr>
              <a:t>fallback</a:t>
            </a:r>
            <a:r>
              <a:rPr lang="pl-PL" sz="1800" dirty="0" smtClean="0">
                <a:latin typeface="Arial" charset="0"/>
                <a:ea typeface="Arial" charset="0"/>
                <a:cs typeface="Arial" charset="0"/>
              </a:rPr>
              <a:t>:  </a:t>
            </a:r>
          </a:p>
          <a:p>
            <a:pPr marL="1257300" lvl="2" indent="-342900" algn="l">
              <a:buFont typeface="Wingdings" charset="2"/>
              <a:buChar char="Ø"/>
            </a:pPr>
            <a:r>
              <a:rPr lang="pl-PL" sz="1600" dirty="0" smtClean="0">
                <a:latin typeface="Arial" charset="0"/>
                <a:ea typeface="Arial" charset="0"/>
                <a:cs typeface="Arial" charset="0"/>
              </a:rPr>
              <a:t>most </a:t>
            </a:r>
            <a:r>
              <a:rPr lang="pl-PL" sz="1600" dirty="0" err="1" smtClean="0">
                <a:latin typeface="Arial" charset="0"/>
                <a:ea typeface="Arial" charset="0"/>
                <a:cs typeface="Arial" charset="0"/>
              </a:rPr>
              <a:t>fallbacks</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fallBackXXX</a:t>
            </a:r>
            <a:r>
              <a:rPr lang="pl-PL" sz="1600" dirty="0" smtClean="0">
                <a:latin typeface="Arial" charset="0"/>
                <a:ea typeface="Arial" charset="0"/>
                <a:cs typeface="Arial" charset="0"/>
              </a:rPr>
              <a:t>(), return 5xx </a:t>
            </a:r>
            <a:r>
              <a:rPr lang="pl-PL" sz="1600" dirty="0" err="1" smtClean="0">
                <a:latin typeface="Arial" charset="0"/>
                <a:ea typeface="Arial" charset="0"/>
                <a:cs typeface="Arial" charset="0"/>
              </a:rPr>
              <a:t>response</a:t>
            </a:r>
            <a:endParaRPr lang="pl-PL" sz="1600" dirty="0" smtClean="0">
              <a:latin typeface="Arial" charset="0"/>
              <a:ea typeface="Arial" charset="0"/>
              <a:cs typeface="Arial" charset="0"/>
            </a:endParaRPr>
          </a:p>
          <a:p>
            <a:pPr marL="800100" lvl="1" indent="-342900" algn="l">
              <a:spcAft>
                <a:spcPts val="500"/>
              </a:spcAft>
              <a:buFont typeface="Wingdings" charset="2"/>
              <a:buChar char="§"/>
            </a:pPr>
            <a:r>
              <a:rPr lang="pl-PL" sz="1800" b="1" dirty="0" err="1">
                <a:solidFill>
                  <a:schemeClr val="accent6"/>
                </a:solidFill>
                <a:latin typeface="Arial" charset="0"/>
                <a:ea typeface="Arial" charset="0"/>
                <a:cs typeface="Arial" charset="0"/>
              </a:rPr>
              <a:t>Custom</a:t>
            </a:r>
            <a:r>
              <a:rPr lang="pl-PL" sz="1800" b="1" dirty="0">
                <a:solidFill>
                  <a:schemeClr val="accent6"/>
                </a:solidFill>
                <a:latin typeface="Arial" charset="0"/>
                <a:ea typeface="Arial" charset="0"/>
                <a:cs typeface="Arial" charset="0"/>
              </a:rPr>
              <a:t> </a:t>
            </a:r>
            <a:r>
              <a:rPr lang="pl-PL" sz="1800" b="1" dirty="0" err="1">
                <a:solidFill>
                  <a:schemeClr val="accent6"/>
                </a:solidFill>
                <a:latin typeface="Arial" charset="0"/>
                <a:ea typeface="Arial" charset="0"/>
                <a:cs typeface="Arial" charset="0"/>
              </a:rPr>
              <a:t>fallback</a:t>
            </a:r>
            <a:r>
              <a:rPr lang="pl-PL" sz="1800" dirty="0">
                <a:latin typeface="Arial" charset="0"/>
                <a:ea typeface="Arial" charset="0"/>
                <a:cs typeface="Arial" charset="0"/>
              </a:rPr>
              <a:t>:</a:t>
            </a:r>
          </a:p>
          <a:p>
            <a:pPr marL="1257300" lvl="2" indent="-342900" algn="l">
              <a:spcAft>
                <a:spcPts val="500"/>
              </a:spcAft>
              <a:buFont typeface="Wingdings" charset="2"/>
              <a:buChar char="Ø"/>
            </a:pPr>
            <a:r>
              <a:rPr lang="pl-PL" sz="1600" dirty="0">
                <a:latin typeface="Arial" charset="0"/>
                <a:ea typeface="Arial" charset="0"/>
                <a:cs typeface="Arial" charset="0"/>
              </a:rPr>
              <a:t>for </a:t>
            </a:r>
            <a:r>
              <a:rPr lang="pl-PL" sz="1600" dirty="0" err="1">
                <a:latin typeface="Arial" charset="0"/>
                <a:ea typeface="Arial" charset="0"/>
                <a:cs typeface="Arial" charset="0"/>
              </a:rPr>
              <a:t>EmailService</a:t>
            </a:r>
            <a:r>
              <a:rPr lang="pl-PL" sz="1600" dirty="0">
                <a:latin typeface="Arial" charset="0"/>
                <a:ea typeface="Arial" charset="0"/>
                <a:cs typeface="Arial" charset="0"/>
              </a:rPr>
              <a:t>. </a:t>
            </a:r>
            <a:r>
              <a:rPr lang="pl-PL" sz="1600" dirty="0" err="1" smtClean="0">
                <a:latin typeface="Arial" charset="0"/>
                <a:ea typeface="Arial" charset="0"/>
                <a:cs typeface="Arial" charset="0"/>
              </a:rPr>
              <a:t>sendEmail</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send</a:t>
            </a:r>
            <a:r>
              <a:rPr lang="pl-PL" sz="1600" dirty="0" smtClean="0">
                <a:latin typeface="Arial" charset="0"/>
                <a:ea typeface="Arial" charset="0"/>
                <a:cs typeface="Arial" charset="0"/>
              </a:rPr>
              <a:t> </a:t>
            </a:r>
            <a:r>
              <a:rPr lang="pl-PL" sz="1600" dirty="0" err="1" smtClean="0">
                <a:latin typeface="Arial" charset="0"/>
                <a:ea typeface="Arial" charset="0"/>
                <a:cs typeface="Arial" charset="0"/>
              </a:rPr>
              <a:t>general</a:t>
            </a:r>
            <a:r>
              <a:rPr lang="pl-PL" sz="1600" dirty="0" smtClean="0">
                <a:latin typeface="Arial" charset="0"/>
                <a:ea typeface="Arial" charset="0"/>
                <a:cs typeface="Arial" charset="0"/>
              </a:rPr>
              <a:t> email</a:t>
            </a:r>
          </a:p>
          <a:p>
            <a:pPr marL="342900" indent="-342900" algn="l">
              <a:buFont typeface="Arial" charset="0"/>
              <a:buChar char="•"/>
            </a:pPr>
            <a:endParaRPr lang="pl-PL" sz="1900" dirty="0" smtClean="0">
              <a:latin typeface="Arial" charset="0"/>
              <a:ea typeface="Arial" charset="0"/>
              <a:cs typeface="Arial" charset="0"/>
            </a:endParaRPr>
          </a:p>
          <a:p>
            <a:pPr marL="342900" indent="-342900" algn="l">
              <a:buFont typeface="Arial" charset="0"/>
              <a:buChar char="•"/>
            </a:pPr>
            <a:r>
              <a:rPr lang="pl-PL" sz="1900" dirty="0" err="1" smtClean="0">
                <a:latin typeface="Arial" charset="0"/>
                <a:ea typeface="Arial" charset="0"/>
                <a:cs typeface="Arial" charset="0"/>
              </a:rPr>
              <a:t>Hystrix</a:t>
            </a:r>
            <a:r>
              <a:rPr lang="pl-PL" sz="1900" dirty="0" smtClean="0">
                <a:latin typeface="Arial" charset="0"/>
                <a:ea typeface="Arial" charset="0"/>
                <a:cs typeface="Arial" charset="0"/>
              </a:rPr>
              <a:t> and Eureka </a:t>
            </a:r>
            <a:r>
              <a:rPr lang="pl-PL" sz="1900" dirty="0" err="1" smtClean="0">
                <a:latin typeface="Arial" charset="0"/>
                <a:ea typeface="Arial" charset="0"/>
                <a:cs typeface="Arial" charset="0"/>
              </a:rPr>
              <a:t>enabled</a:t>
            </a:r>
            <a:r>
              <a:rPr lang="pl-PL" sz="1900" dirty="0" smtClean="0">
                <a:latin typeface="Arial" charset="0"/>
                <a:ea typeface="Arial" charset="0"/>
                <a:cs typeface="Arial" charset="0"/>
              </a:rPr>
              <a:t> auto-</a:t>
            </a:r>
            <a:r>
              <a:rPr lang="pl-PL" sz="1900" dirty="0" err="1" smtClean="0">
                <a:latin typeface="Arial" charset="0"/>
                <a:ea typeface="Arial" charset="0"/>
                <a:cs typeface="Arial" charset="0"/>
              </a:rPr>
              <a:t>configurations</a:t>
            </a:r>
            <a:r>
              <a:rPr lang="pl-PL" sz="1900" dirty="0" smtClean="0">
                <a:latin typeface="Arial" charset="0"/>
                <a:ea typeface="Arial" charset="0"/>
                <a:cs typeface="Arial" charset="0"/>
              </a:rPr>
              <a:t> </a:t>
            </a:r>
            <a:r>
              <a:rPr lang="pl-PL" sz="1500" dirty="0" smtClean="0">
                <a:latin typeface="Arial" charset="0"/>
                <a:ea typeface="Arial" charset="0"/>
                <a:cs typeface="Arial" charset="0"/>
              </a:rPr>
              <a:t>(</a:t>
            </a:r>
            <a:r>
              <a:rPr lang="pl-PL" sz="1500" dirty="0" err="1" smtClean="0">
                <a:latin typeface="Arial" charset="0"/>
                <a:ea typeface="Arial" charset="0"/>
                <a:cs typeface="Arial" charset="0"/>
              </a:rPr>
              <a:t>circuitBreakers</a:t>
            </a:r>
            <a:r>
              <a:rPr lang="pl-PL" sz="1500" dirty="0">
                <a:latin typeface="Arial" charset="0"/>
                <a:ea typeface="Arial" charset="0"/>
                <a:cs typeface="Arial" charset="0"/>
              </a:rPr>
              <a:t> </a:t>
            </a:r>
            <a:r>
              <a:rPr lang="pl-PL" sz="1500" dirty="0" smtClean="0">
                <a:latin typeface="Arial" charset="0"/>
                <a:ea typeface="Arial" charset="0"/>
                <a:cs typeface="Arial" charset="0"/>
              </a:rPr>
              <a:t>/</a:t>
            </a:r>
            <a:r>
              <a:rPr lang="pl-PL" sz="1500" dirty="0" err="1" smtClean="0">
                <a:latin typeface="Arial" charset="0"/>
                <a:ea typeface="Arial" charset="0"/>
                <a:cs typeface="Arial" charset="0"/>
              </a:rPr>
              <a:t>threadPool</a:t>
            </a:r>
            <a:r>
              <a:rPr lang="pl-PL" sz="1500" dirty="0" smtClean="0">
                <a:latin typeface="Arial" charset="0"/>
                <a:ea typeface="Arial" charset="0"/>
                <a:cs typeface="Arial" charset="0"/>
              </a:rPr>
              <a:t> </a:t>
            </a:r>
            <a:r>
              <a:rPr lang="pl-PL" sz="1500" dirty="0" err="1" smtClean="0">
                <a:latin typeface="Arial" charset="0"/>
                <a:ea typeface="Arial" charset="0"/>
                <a:cs typeface="Arial" charset="0"/>
              </a:rPr>
              <a:t>properties</a:t>
            </a:r>
            <a:r>
              <a:rPr lang="pl-PL" sz="1500" dirty="0" smtClean="0">
                <a:latin typeface="Arial" charset="0"/>
                <a:ea typeface="Arial" charset="0"/>
                <a:cs typeface="Arial" charset="0"/>
              </a:rPr>
              <a:t>)</a:t>
            </a:r>
            <a:r>
              <a:rPr lang="pl-PL" sz="1600" dirty="0" smtClean="0">
                <a:latin typeface="Arial" charset="0"/>
                <a:ea typeface="Arial" charset="0"/>
                <a:cs typeface="Arial" charset="0"/>
              </a:rPr>
              <a:t> </a:t>
            </a:r>
            <a:r>
              <a:rPr lang="pl-PL" sz="1900" dirty="0" err="1" smtClean="0">
                <a:latin typeface="Arial" charset="0"/>
                <a:ea typeface="Arial" charset="0"/>
                <a:cs typeface="Arial" charset="0"/>
              </a:rPr>
              <a:t>using</a:t>
            </a:r>
            <a:r>
              <a:rPr lang="pl-PL" sz="1900" dirty="0" smtClean="0">
                <a:latin typeface="Arial" charset="0"/>
                <a:ea typeface="Arial" charset="0"/>
                <a:cs typeface="Arial" charset="0"/>
              </a:rPr>
              <a:t> </a:t>
            </a:r>
            <a:r>
              <a:rPr lang="pl-PL" sz="1900" dirty="0" err="1" smtClean="0">
                <a:latin typeface="Arial" charset="0"/>
                <a:ea typeface="Arial" charset="0"/>
                <a:cs typeface="Arial" charset="0"/>
              </a:rPr>
              <a:t>annotations</a:t>
            </a:r>
            <a:r>
              <a:rPr lang="pl-PL" sz="1900" dirty="0" smtClean="0">
                <a:latin typeface="Arial" charset="0"/>
                <a:ea typeface="Arial" charset="0"/>
                <a:cs typeface="Arial" charset="0"/>
              </a:rPr>
              <a:t> </a:t>
            </a:r>
            <a:br>
              <a:rPr lang="pl-PL" sz="1900" dirty="0" smtClean="0">
                <a:latin typeface="Arial" charset="0"/>
                <a:ea typeface="Arial" charset="0"/>
                <a:cs typeface="Arial" charset="0"/>
              </a:rPr>
            </a:br>
            <a:endParaRPr lang="pl-PL" sz="1900" dirty="0" smtClean="0">
              <a:latin typeface="Arial" charset="0"/>
              <a:ea typeface="Arial" charset="0"/>
              <a:cs typeface="Arial" charset="0"/>
            </a:endParaRPr>
          </a:p>
          <a:p>
            <a:pPr marL="342900" indent="-342900" algn="l">
              <a:buFont typeface="Arial" charset="0"/>
              <a:buChar char="•"/>
            </a:pPr>
            <a:endParaRPr lang="pl-PL" sz="1900" dirty="0" smtClean="0">
              <a:latin typeface="Arial" charset="0"/>
              <a:ea typeface="Arial" charset="0"/>
              <a:cs typeface="Arial" charset="0"/>
            </a:endParaRPr>
          </a:p>
          <a:p>
            <a:pPr marL="342900" indent="-342900" algn="l">
              <a:buFont typeface="Arial" charset="0"/>
              <a:buChar char="•"/>
            </a:pPr>
            <a:r>
              <a:rPr lang="pl-PL" sz="1900" dirty="0" smtClean="0">
                <a:latin typeface="Arial" charset="0"/>
                <a:ea typeface="Arial" charset="0"/>
                <a:cs typeface="Arial" charset="0"/>
              </a:rPr>
              <a:t>2 </a:t>
            </a:r>
            <a:r>
              <a:rPr lang="pl-PL" sz="1900" dirty="0" err="1" smtClean="0">
                <a:latin typeface="Arial" charset="0"/>
                <a:ea typeface="Arial" charset="0"/>
                <a:cs typeface="Arial" charset="0"/>
              </a:rPr>
              <a:t>Dashboards</a:t>
            </a:r>
            <a:r>
              <a:rPr lang="pl-PL" sz="1900" dirty="0" smtClean="0">
                <a:latin typeface="Arial" charset="0"/>
                <a:ea typeface="Arial" charset="0"/>
                <a:cs typeface="Arial" charset="0"/>
              </a:rPr>
              <a:t> for monitoring Demo </a:t>
            </a:r>
            <a:r>
              <a:rPr lang="pl-PL" sz="1900" dirty="0" err="1" smtClean="0">
                <a:latin typeface="Arial" charset="0"/>
                <a:ea typeface="Arial" charset="0"/>
                <a:cs typeface="Arial" charset="0"/>
              </a:rPr>
              <a:t>APIs</a:t>
            </a:r>
            <a:r>
              <a:rPr lang="pl-PL" sz="1900" dirty="0" smtClean="0">
                <a:latin typeface="Arial" charset="0"/>
                <a:ea typeface="Arial" charset="0"/>
                <a:cs typeface="Arial" charset="0"/>
              </a:rPr>
              <a:t> </a:t>
            </a:r>
            <a:r>
              <a:rPr lang="pl-PL" sz="1900" dirty="0" err="1" smtClean="0">
                <a:latin typeface="Arial" charset="0"/>
                <a:ea typeface="Arial" charset="0"/>
                <a:cs typeface="Arial" charset="0"/>
              </a:rPr>
              <a:t>health</a:t>
            </a:r>
            <a:r>
              <a:rPr lang="pl-PL" sz="1900" dirty="0">
                <a:latin typeface="Arial" charset="0"/>
                <a:ea typeface="Arial" charset="0"/>
                <a:cs typeface="Arial" charset="0"/>
              </a:rPr>
              <a:t>/</a:t>
            </a:r>
            <a:r>
              <a:rPr lang="pl-PL" sz="1900" dirty="0" err="1" smtClean="0">
                <a:latin typeface="Arial" charset="0"/>
                <a:ea typeface="Arial" charset="0"/>
                <a:cs typeface="Arial" charset="0"/>
              </a:rPr>
              <a:t>traffics</a:t>
            </a:r>
            <a:r>
              <a:rPr lang="pl-PL" sz="1900" dirty="0" smtClean="0">
                <a:latin typeface="Arial" charset="0"/>
                <a:ea typeface="Arial" charset="0"/>
                <a:cs typeface="Arial" charset="0"/>
              </a:rPr>
              <a:t> </a:t>
            </a:r>
            <a:endParaRPr lang="pl-PL" sz="1900" dirty="0">
              <a:latin typeface="Arial" charset="0"/>
              <a:ea typeface="Arial" charset="0"/>
              <a:cs typeface="Arial" charset="0"/>
            </a:endParaRPr>
          </a:p>
        </p:txBody>
      </p:sp>
      <p:pic>
        <p:nvPicPr>
          <p:cNvPr id="3" name="Picture 2"/>
          <p:cNvPicPr>
            <a:picLocks noChangeAspect="1"/>
          </p:cNvPicPr>
          <p:nvPr/>
        </p:nvPicPr>
        <p:blipFill>
          <a:blip r:embed="rId3"/>
          <a:stretch>
            <a:fillRect/>
          </a:stretch>
        </p:blipFill>
        <p:spPr>
          <a:xfrm>
            <a:off x="6293224" y="803838"/>
            <a:ext cx="5806964" cy="3906373"/>
          </a:xfrm>
          <a:prstGeom prst="rect">
            <a:avLst/>
          </a:prstGeom>
        </p:spPr>
      </p:pic>
      <p:sp>
        <p:nvSpPr>
          <p:cNvPr id="6" name="Rectangle 5"/>
          <p:cNvSpPr/>
          <p:nvPr/>
        </p:nvSpPr>
        <p:spPr>
          <a:xfrm>
            <a:off x="11255188" y="1506912"/>
            <a:ext cx="845000" cy="297096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ln w="0"/>
                <a:solidFill>
                  <a:schemeClr val="tx1"/>
                </a:solidFill>
                <a:effectLst>
                  <a:outerShdw blurRad="38100" dist="19050" dir="2700000" algn="tl" rotWithShape="0">
                    <a:schemeClr val="dk1">
                      <a:alpha val="40000"/>
                    </a:schemeClr>
                  </a:outerShdw>
                </a:effectLst>
              </a:rPr>
              <a:t>IAM</a:t>
            </a:r>
          </a:p>
          <a:p>
            <a:pPr algn="ctr"/>
            <a:r>
              <a:rPr lang="en-US" sz="1400" dirty="0" smtClean="0">
                <a:ln w="0"/>
                <a:solidFill>
                  <a:schemeClr val="tx1"/>
                </a:solidFill>
                <a:effectLst>
                  <a:outerShdw blurRad="38100" dist="19050" dir="2700000" algn="tl" rotWithShape="0">
                    <a:schemeClr val="dk1">
                      <a:alpha val="40000"/>
                    </a:schemeClr>
                  </a:outerShdw>
                </a:effectLst>
              </a:rPr>
              <a:t>SERVICE</a:t>
            </a:r>
            <a:endParaRPr lang="en-US" sz="1400" dirty="0">
              <a:ln w="0"/>
              <a:solidFill>
                <a:schemeClr val="tx1"/>
              </a:solidFill>
              <a:effectLst>
                <a:outerShdw blurRad="38100" dist="19050" dir="2700000" algn="tl" rotWithShape="0">
                  <a:schemeClr val="dk1">
                    <a:alpha val="40000"/>
                  </a:schemeClr>
                </a:outerShdw>
              </a:effectLst>
            </a:endParaRPr>
          </a:p>
        </p:txBody>
      </p:sp>
      <p:sp>
        <p:nvSpPr>
          <p:cNvPr id="14" name="Title 13"/>
          <p:cNvSpPr>
            <a:spLocks noGrp="1"/>
          </p:cNvSpPr>
          <p:nvPr>
            <p:ph type="ctrTitle"/>
          </p:nvPr>
        </p:nvSpPr>
        <p:spPr>
          <a:xfrm>
            <a:off x="7672387" y="377359"/>
            <a:ext cx="4427801" cy="752193"/>
          </a:xfrm>
          <a:effectLst>
            <a:outerShdw blurRad="50800" dist="50800" dir="5400000" algn="ctr" rotWithShape="0">
              <a:schemeClr val="bg1"/>
            </a:outerShdw>
          </a:effectLst>
        </p:spPr>
        <p:txBody>
          <a:bodyPr>
            <a:normAutofit fontScale="90000"/>
          </a:bodyPr>
          <a:lstStyle/>
          <a:p>
            <a:r>
              <a:rPr lang="en-US" dirty="0" smtClean="0">
                <a:solidFill>
                  <a:schemeClr val="bg1"/>
                </a:solidFill>
                <a:latin typeface="Arial" charset="0"/>
                <a:ea typeface="Arial" charset="0"/>
                <a:cs typeface="Arial" charset="0"/>
              </a:rPr>
              <a:t/>
            </a:r>
            <a:br>
              <a:rPr lang="en-US" dirty="0" smtClean="0">
                <a:solidFill>
                  <a:schemeClr val="bg1"/>
                </a:solidFill>
                <a:latin typeface="Arial" charset="0"/>
                <a:ea typeface="Arial" charset="0"/>
                <a:cs typeface="Arial" charset="0"/>
              </a:rPr>
            </a:br>
            <a:endParaRPr lang="en-US" dirty="0">
              <a:solidFill>
                <a:schemeClr val="bg1"/>
              </a:solidFill>
              <a:latin typeface="Arial" charset="0"/>
              <a:ea typeface="Arial" charset="0"/>
              <a:cs typeface="Arial" charset="0"/>
            </a:endParaRPr>
          </a:p>
        </p:txBody>
      </p:sp>
      <p:sp>
        <p:nvSpPr>
          <p:cNvPr id="10" name="Rectangle 9"/>
          <p:cNvSpPr/>
          <p:nvPr/>
        </p:nvSpPr>
        <p:spPr>
          <a:xfrm>
            <a:off x="9037787" y="591671"/>
            <a:ext cx="1128189" cy="389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Tomcat</a:t>
            </a:r>
            <a:endParaRPr lang="en-US" dirty="0">
              <a:ln w="0"/>
              <a:solidFill>
                <a:schemeClr val="tx1"/>
              </a:solidFill>
              <a:effectLst>
                <a:outerShdw blurRad="38100" dist="19050" dir="2700000" algn="tl" rotWithShape="0">
                  <a:schemeClr val="dk1">
                    <a:alpha val="40000"/>
                  </a:schemeClr>
                </a:outerShdw>
              </a:effectLst>
            </a:endParaRPr>
          </a:p>
        </p:txBody>
      </p:sp>
      <p:pic>
        <p:nvPicPr>
          <p:cNvPr id="9" name="Picture 8"/>
          <p:cNvPicPr>
            <a:picLocks noChangeAspect="1"/>
          </p:cNvPicPr>
          <p:nvPr/>
        </p:nvPicPr>
        <p:blipFill>
          <a:blip r:embed="rId4"/>
          <a:stretch>
            <a:fillRect/>
          </a:stretch>
        </p:blipFill>
        <p:spPr>
          <a:xfrm>
            <a:off x="0" y="0"/>
            <a:ext cx="2837329" cy="1422400"/>
          </a:xfrm>
          <a:prstGeom prst="rect">
            <a:avLst/>
          </a:prstGeom>
        </p:spPr>
      </p:pic>
      <p:sp>
        <p:nvSpPr>
          <p:cNvPr id="11" name="TextBox 10"/>
          <p:cNvSpPr txBox="1"/>
          <p:nvPr/>
        </p:nvSpPr>
        <p:spPr>
          <a:xfrm>
            <a:off x="5849471" y="4922379"/>
            <a:ext cx="6342529" cy="861774"/>
          </a:xfrm>
          <a:prstGeom prst="rect">
            <a:avLst/>
          </a:prstGeom>
          <a:noFill/>
        </p:spPr>
        <p:txBody>
          <a:bodyPr wrap="square" rtlCol="0">
            <a:spAutoFit/>
          </a:bodyPr>
          <a:lstStyle/>
          <a:p>
            <a:pPr fontAlgn="base">
              <a:defRPr/>
            </a:pPr>
            <a:r>
              <a:rPr lang="en-US" sz="1000" b="1" dirty="0" err="1"/>
              <a:t>execution.isolation.thread.timeoutInMilliseconds</a:t>
            </a:r>
            <a:r>
              <a:rPr lang="en-US" sz="1000" dirty="0"/>
              <a:t> informs </a:t>
            </a:r>
            <a:r>
              <a:rPr lang="en-US" sz="1000" dirty="0" err="1"/>
              <a:t>Hystrix</a:t>
            </a:r>
            <a:r>
              <a:rPr lang="en-US" sz="1000" dirty="0"/>
              <a:t> to timeout if a response is NOT received within default  1 second  (1000 milliseconds</a:t>
            </a:r>
            <a:r>
              <a:rPr lang="en-US" sz="1000" dirty="0" smtClean="0"/>
              <a:t>).</a:t>
            </a:r>
            <a:endParaRPr lang="en-US" sz="1000" dirty="0"/>
          </a:p>
          <a:p>
            <a:pPr fontAlgn="base"/>
            <a:r>
              <a:rPr lang="en-US" sz="1000" b="1" dirty="0" err="1"/>
              <a:t>metrics.rollingStats.timeInMilliseconds</a:t>
            </a:r>
            <a:r>
              <a:rPr lang="en-US" sz="1000" dirty="0"/>
              <a:t>: </a:t>
            </a:r>
            <a:r>
              <a:rPr lang="pl-PL" sz="1000" dirty="0" err="1"/>
              <a:t>duration</a:t>
            </a:r>
            <a:r>
              <a:rPr lang="pl-PL" sz="1000" dirty="0"/>
              <a:t> of rolling </a:t>
            </a:r>
            <a:r>
              <a:rPr lang="pl-PL" sz="1000" dirty="0" err="1"/>
              <a:t>window</a:t>
            </a:r>
            <a:r>
              <a:rPr lang="pl-PL" sz="1000" dirty="0"/>
              <a:t> </a:t>
            </a:r>
            <a:r>
              <a:rPr lang="en-US" sz="1000" dirty="0" smtClean="0"/>
              <a:t>10secs</a:t>
            </a:r>
            <a:endParaRPr lang="en-US" sz="1000" dirty="0"/>
          </a:p>
          <a:p>
            <a:r>
              <a:rPr lang="en-US" sz="1000" b="1" dirty="0" err="1"/>
              <a:t>circuitBreaker.errorThresholdPercentage</a:t>
            </a:r>
            <a:r>
              <a:rPr lang="en-US" sz="1000" b="1" dirty="0"/>
              <a:t>: </a:t>
            </a:r>
            <a:r>
              <a:rPr lang="en-US" sz="1000" dirty="0"/>
              <a:t>the percentage of actions resulting in a handled exception exceeds 50%, </a:t>
            </a:r>
          </a:p>
          <a:p>
            <a:r>
              <a:rPr lang="en-US" sz="1000" b="1" dirty="0" err="1"/>
              <a:t>circuitBreaker.requestVolumeThreshold</a:t>
            </a:r>
            <a:r>
              <a:rPr lang="en-US" sz="1000" b="1" dirty="0"/>
              <a:t>: </a:t>
            </a:r>
            <a:r>
              <a:rPr lang="en-US" sz="1000" dirty="0"/>
              <a:t>the minimum number of requests in a rolling window that will trip the circuit.</a:t>
            </a:r>
            <a:endParaRPr lang="en-US" sz="1000" b="1" dirty="0"/>
          </a:p>
        </p:txBody>
      </p:sp>
    </p:spTree>
    <p:extLst>
      <p:ext uri="{BB962C8B-B14F-4D97-AF65-F5344CB8AC3E}">
        <p14:creationId xmlns:p14="http://schemas.microsoft.com/office/powerpoint/2010/main" val="1305698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ctrTitle"/>
          </p:nvPr>
        </p:nvSpPr>
        <p:spPr>
          <a:xfrm>
            <a:off x="1524000" y="471488"/>
            <a:ext cx="10397490" cy="1571625"/>
          </a:xfrm>
        </p:spPr>
        <p:txBody>
          <a:bodyPr>
            <a:normAutofit fontScale="90000"/>
          </a:bodyPr>
          <a:lstStyle/>
          <a:p>
            <a:r>
              <a:rPr lang="en-US" dirty="0" smtClean="0">
                <a:latin typeface="Arial" charset="0"/>
                <a:ea typeface="Arial" charset="0"/>
                <a:cs typeface="Arial" charset="0"/>
              </a:rPr>
              <a:t/>
            </a:r>
            <a:br>
              <a:rPr lang="en-US" dirty="0" smtClean="0">
                <a:latin typeface="Arial" charset="0"/>
                <a:ea typeface="Arial" charset="0"/>
                <a:cs typeface="Arial" charset="0"/>
              </a:rPr>
            </a:br>
            <a:endParaRPr lang="en-US" dirty="0">
              <a:latin typeface="Arial" charset="0"/>
              <a:ea typeface="Arial" charset="0"/>
              <a:cs typeface="Arial" charset="0"/>
            </a:endParaRPr>
          </a:p>
        </p:txBody>
      </p:sp>
      <p:sp>
        <p:nvSpPr>
          <p:cNvPr id="17" name="Text Placeholder 1"/>
          <p:cNvSpPr txBox="1">
            <a:spLocks/>
          </p:cNvSpPr>
          <p:nvPr/>
        </p:nvSpPr>
        <p:spPr>
          <a:xfrm>
            <a:off x="468630" y="471488"/>
            <a:ext cx="11723370" cy="638651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pl-PL" sz="2800" b="1" dirty="0">
                <a:solidFill>
                  <a:schemeClr val="accent1"/>
                </a:solidFill>
              </a:rPr>
              <a:t>With a </a:t>
            </a:r>
            <a:r>
              <a:rPr lang="pl-PL" sz="2800" b="1" dirty="0" err="1">
                <a:solidFill>
                  <a:schemeClr val="accent1"/>
                </a:solidFill>
              </a:rPr>
              <a:t>few</a:t>
            </a:r>
            <a:r>
              <a:rPr lang="pl-PL" sz="2800" b="1" dirty="0">
                <a:solidFill>
                  <a:schemeClr val="accent1"/>
                </a:solidFill>
              </a:rPr>
              <a:t> </a:t>
            </a:r>
            <a:r>
              <a:rPr lang="pl-PL" sz="2800" b="1" dirty="0" err="1">
                <a:solidFill>
                  <a:schemeClr val="accent1"/>
                </a:solidFill>
              </a:rPr>
              <a:t>simple</a:t>
            </a:r>
            <a:r>
              <a:rPr lang="pl-PL" sz="2800" b="1" dirty="0">
                <a:solidFill>
                  <a:schemeClr val="accent1"/>
                </a:solidFill>
              </a:rPr>
              <a:t> </a:t>
            </a:r>
            <a:r>
              <a:rPr lang="pl-PL" sz="2800" b="1" dirty="0" err="1" smtClean="0">
                <a:solidFill>
                  <a:schemeClr val="accent1"/>
                </a:solidFill>
              </a:rPr>
              <a:t>SpringCloud</a:t>
            </a:r>
            <a:r>
              <a:rPr lang="pl-PL" sz="2800" b="1" dirty="0" smtClean="0">
                <a:solidFill>
                  <a:schemeClr val="accent1"/>
                </a:solidFill>
              </a:rPr>
              <a:t> </a:t>
            </a:r>
            <a:r>
              <a:rPr lang="pl-PL" sz="2800" b="1" dirty="0" err="1" smtClean="0">
                <a:solidFill>
                  <a:schemeClr val="accent1"/>
                </a:solidFill>
              </a:rPr>
              <a:t>annotations</a:t>
            </a:r>
            <a:r>
              <a:rPr lang="pl-PL" sz="2800" b="1" dirty="0" smtClean="0">
                <a:solidFill>
                  <a:schemeClr val="accent1"/>
                </a:solidFill>
              </a:rPr>
              <a:t> </a:t>
            </a:r>
            <a:r>
              <a:rPr lang="is-IS" sz="2800" b="1" dirty="0" smtClean="0">
                <a:solidFill>
                  <a:schemeClr val="accent1"/>
                </a:solidFill>
              </a:rPr>
              <a:t>…</a:t>
            </a:r>
            <a:endParaRPr lang="pl-PL" sz="2800" b="1" dirty="0" smtClean="0">
              <a:solidFill>
                <a:schemeClr val="accent1"/>
              </a:solidFill>
            </a:endParaRPr>
          </a:p>
          <a:p>
            <a:pPr algn="l"/>
            <a:r>
              <a:rPr lang="pl-PL" sz="1800" dirty="0" err="1"/>
              <a:t>Y</a:t>
            </a:r>
            <a:r>
              <a:rPr lang="pl-PL" sz="1800" dirty="0" err="1" smtClean="0"/>
              <a:t>ou</a:t>
            </a:r>
            <a:r>
              <a:rPr lang="pl-PL" sz="1800" dirty="0" smtClean="0"/>
              <a:t> </a:t>
            </a:r>
            <a:r>
              <a:rPr lang="pl-PL" sz="1800" dirty="0" err="1" smtClean="0"/>
              <a:t>can</a:t>
            </a:r>
            <a:r>
              <a:rPr lang="pl-PL" sz="1800" dirty="0" smtClean="0"/>
              <a:t> </a:t>
            </a:r>
            <a:r>
              <a:rPr lang="pl-PL" sz="1800" dirty="0" err="1" smtClean="0"/>
              <a:t>quickly</a:t>
            </a:r>
            <a:r>
              <a:rPr lang="pl-PL" sz="1800" dirty="0" smtClean="0"/>
              <a:t> </a:t>
            </a:r>
            <a:r>
              <a:rPr lang="pl-PL" sz="1800" dirty="0" err="1" smtClean="0"/>
              <a:t>enable</a:t>
            </a:r>
            <a:r>
              <a:rPr lang="pl-PL" sz="1800" dirty="0" smtClean="0"/>
              <a:t> and </a:t>
            </a:r>
            <a:r>
              <a:rPr lang="pl-PL" sz="1800" dirty="0" err="1" smtClean="0"/>
              <a:t>configure</a:t>
            </a:r>
            <a:r>
              <a:rPr lang="pl-PL" sz="1800" dirty="0" smtClean="0"/>
              <a:t> the </a:t>
            </a:r>
            <a:r>
              <a:rPr lang="pl-PL" sz="1800" dirty="0" err="1" smtClean="0"/>
              <a:t>common</a:t>
            </a:r>
            <a:r>
              <a:rPr lang="pl-PL" sz="1800" dirty="0" smtClean="0"/>
              <a:t> </a:t>
            </a:r>
            <a:r>
              <a:rPr lang="pl-PL" sz="1800" dirty="0" err="1" smtClean="0"/>
              <a:t>patterns</a:t>
            </a:r>
            <a:r>
              <a:rPr lang="pl-PL" sz="1800" dirty="0" smtClean="0"/>
              <a:t>: </a:t>
            </a:r>
            <a:r>
              <a:rPr lang="pl-PL" sz="1800" dirty="0" err="1" smtClean="0"/>
              <a:t>ServiceDiscovery</a:t>
            </a:r>
            <a:r>
              <a:rPr lang="pl-PL" sz="1800" dirty="0" smtClean="0"/>
              <a:t> and </a:t>
            </a:r>
            <a:r>
              <a:rPr lang="pl-PL" sz="1800" dirty="0" err="1" smtClean="0"/>
              <a:t>CircuitBreaker</a:t>
            </a:r>
            <a:endParaRPr lang="pl-PL" sz="1800" dirty="0" smtClean="0">
              <a:latin typeface="Arial" charset="0"/>
              <a:ea typeface="Arial" charset="0"/>
              <a:cs typeface="Arial" charset="0"/>
            </a:endParaRPr>
          </a:p>
          <a:p>
            <a:pPr marL="285750" indent="-285750" algn="l">
              <a:buFont typeface="Arial" charset="0"/>
              <a:buChar char="•"/>
            </a:pPr>
            <a:r>
              <a:rPr lang="pl-PL" sz="1800" dirty="0" err="1" smtClean="0">
                <a:latin typeface="Arial" charset="0"/>
                <a:ea typeface="Arial" charset="0"/>
                <a:cs typeface="Arial" charset="0"/>
              </a:rPr>
              <a:t>Let’s</a:t>
            </a:r>
            <a:r>
              <a:rPr lang="pl-PL" sz="1800" dirty="0" smtClean="0">
                <a:latin typeface="Arial" charset="0"/>
                <a:ea typeface="Arial" charset="0"/>
                <a:cs typeface="Arial" charset="0"/>
              </a:rPr>
              <a:t> </a:t>
            </a:r>
            <a:r>
              <a:rPr lang="pl-PL" sz="1800" dirty="0" err="1" smtClean="0">
                <a:latin typeface="Arial" charset="0"/>
                <a:ea typeface="Arial" charset="0"/>
                <a:cs typeface="Arial" charset="0"/>
              </a:rPr>
              <a:t>say</a:t>
            </a:r>
            <a:r>
              <a:rPr lang="pl-PL" sz="1800" dirty="0" smtClean="0">
                <a:latin typeface="Arial" charset="0"/>
                <a:ea typeface="Arial" charset="0"/>
                <a:cs typeface="Arial" charset="0"/>
              </a:rPr>
              <a:t> </a:t>
            </a:r>
            <a:r>
              <a:rPr lang="pl-PL" sz="1800" dirty="0" err="1" smtClean="0">
                <a:latin typeface="Arial" charset="0"/>
                <a:ea typeface="Arial" charset="0"/>
                <a:cs typeface="Arial" charset="0"/>
              </a:rPr>
              <a:t>you</a:t>
            </a:r>
            <a:r>
              <a:rPr lang="pl-PL" sz="1800" dirty="0" smtClean="0">
                <a:latin typeface="Arial" charset="0"/>
                <a:ea typeface="Arial" charset="0"/>
                <a:cs typeface="Arial" charset="0"/>
              </a:rPr>
              <a:t> </a:t>
            </a:r>
            <a:r>
              <a:rPr lang="pl-PL" sz="1800" dirty="0" err="1" smtClean="0">
                <a:latin typeface="Arial" charset="0"/>
                <a:ea typeface="Arial" charset="0"/>
                <a:cs typeface="Arial" charset="0"/>
              </a:rPr>
              <a:t>got</a:t>
            </a:r>
            <a:r>
              <a:rPr lang="pl-PL" sz="1800" dirty="0" smtClean="0">
                <a:latin typeface="Arial" charset="0"/>
                <a:ea typeface="Arial" charset="0"/>
                <a:cs typeface="Arial" charset="0"/>
              </a:rPr>
              <a:t> </a:t>
            </a:r>
            <a:r>
              <a:rPr lang="pl-PL" sz="1800" dirty="0" err="1" smtClean="0">
                <a:latin typeface="Arial" charset="0"/>
                <a:ea typeface="Arial" charset="0"/>
                <a:cs typeface="Arial" charset="0"/>
              </a:rPr>
              <a:t>this</a:t>
            </a:r>
            <a:r>
              <a:rPr lang="pl-PL" sz="1800" dirty="0" smtClean="0">
                <a:latin typeface="Arial" charset="0"/>
                <a:ea typeface="Arial" charset="0"/>
                <a:cs typeface="Arial" charset="0"/>
              </a:rPr>
              <a:t> API </a:t>
            </a:r>
            <a:r>
              <a:rPr lang="pl-PL" sz="1800" smtClean="0">
                <a:latin typeface="Arial" charset="0"/>
                <a:ea typeface="Arial" charset="0"/>
                <a:cs typeface="Arial" charset="0"/>
              </a:rPr>
              <a:t>call</a:t>
            </a:r>
            <a:endParaRPr lang="pl-PL" sz="1800" dirty="0" smtClean="0">
              <a:latin typeface="Arial" charset="0"/>
              <a:ea typeface="Arial" charset="0"/>
              <a:cs typeface="Arial" charset="0"/>
            </a:endParaRPr>
          </a:p>
          <a:p>
            <a:pPr lvl="1" algn="l"/>
            <a:r>
              <a:rPr lang="pl-PL" sz="1400" dirty="0" smtClean="0">
                <a:solidFill>
                  <a:srgbClr val="7030A0"/>
                </a:solidFill>
                <a:latin typeface="Arial" charset="0"/>
                <a:ea typeface="Arial" charset="0"/>
                <a:cs typeface="Arial" charset="0"/>
              </a:rPr>
              <a:t>public</a:t>
            </a:r>
            <a:r>
              <a:rPr lang="pl-PL" sz="1400" dirty="0" smtClean="0">
                <a:latin typeface="Arial" charset="0"/>
                <a:ea typeface="Arial" charset="0"/>
                <a:cs typeface="Arial" charset="0"/>
              </a:rPr>
              <a:t> List&lt;String&gt; </a:t>
            </a:r>
            <a:r>
              <a:rPr lang="pl-PL" sz="1400" dirty="0" err="1" smtClean="0"/>
              <a:t>getAssets</a:t>
            </a:r>
            <a:r>
              <a:rPr lang="pl-PL" sz="1400" dirty="0" smtClean="0">
                <a:latin typeface="Arial" charset="0"/>
                <a:ea typeface="Arial" charset="0"/>
                <a:cs typeface="Arial" charset="0"/>
              </a:rPr>
              <a:t>() { </a:t>
            </a:r>
          </a:p>
          <a:p>
            <a:pPr lvl="1" algn="l"/>
            <a:r>
              <a:rPr lang="pl-PL" sz="1400" dirty="0" smtClean="0">
                <a:latin typeface="Arial" charset="0"/>
                <a:ea typeface="Arial" charset="0"/>
                <a:cs typeface="Arial" charset="0"/>
              </a:rPr>
              <a:t>	//</a:t>
            </a:r>
            <a:r>
              <a:rPr lang="pl-PL" sz="1400" dirty="0" err="1" smtClean="0">
                <a:latin typeface="Arial" charset="0"/>
                <a:ea typeface="Arial" charset="0"/>
                <a:cs typeface="Arial" charset="0"/>
              </a:rPr>
              <a:t>invoking</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remote</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IAMService</a:t>
            </a:r>
            <a:endParaRPr lang="pl-PL" sz="1400" dirty="0" smtClean="0">
              <a:latin typeface="Arial" charset="0"/>
              <a:ea typeface="Arial" charset="0"/>
              <a:cs typeface="Arial" charset="0"/>
            </a:endParaRPr>
          </a:p>
          <a:p>
            <a:pPr lvl="1" algn="l"/>
            <a:r>
              <a:rPr lang="pl-PL" sz="1400" dirty="0" smtClean="0">
                <a:latin typeface="Arial" charset="0"/>
                <a:ea typeface="Arial" charset="0"/>
                <a:cs typeface="Arial" charset="0"/>
              </a:rPr>
              <a:t>}</a:t>
            </a:r>
          </a:p>
          <a:p>
            <a:pPr marL="342900" indent="-342900" algn="l">
              <a:buFont typeface="Arial" charset="0"/>
              <a:buChar char="•"/>
            </a:pPr>
            <a:r>
              <a:rPr lang="pl-PL" sz="1800" dirty="0" smtClean="0">
                <a:latin typeface="Arial" charset="0"/>
                <a:ea typeface="Arial" charset="0"/>
                <a:cs typeface="Arial" charset="0"/>
              </a:rPr>
              <a:t>With </a:t>
            </a:r>
            <a:r>
              <a:rPr lang="pl-PL" sz="1800" dirty="0" err="1" smtClean="0">
                <a:latin typeface="Arial" charset="0"/>
                <a:ea typeface="Arial" charset="0"/>
                <a:cs typeface="Arial" charset="0"/>
              </a:rPr>
              <a:t>few</a:t>
            </a:r>
            <a:r>
              <a:rPr lang="pl-PL" sz="1800" dirty="0" smtClean="0">
                <a:latin typeface="Arial" charset="0"/>
                <a:ea typeface="Arial" charset="0"/>
                <a:cs typeface="Arial" charset="0"/>
              </a:rPr>
              <a:t> </a:t>
            </a:r>
            <a:r>
              <a:rPr lang="pl-PL" sz="1800" dirty="0" err="1" smtClean="0">
                <a:latin typeface="Arial" charset="0"/>
                <a:ea typeface="Arial" charset="0"/>
                <a:cs typeface="Arial" charset="0"/>
              </a:rPr>
              <a:t>annotations</a:t>
            </a:r>
            <a:endParaRPr lang="pl-PL" sz="1800" dirty="0">
              <a:latin typeface="Arial" charset="0"/>
              <a:ea typeface="Arial" charset="0"/>
              <a:cs typeface="Arial" charset="0"/>
            </a:endParaRPr>
          </a:p>
          <a:p>
            <a:pPr marL="800100" lvl="1" indent="-342900" algn="l">
              <a:buFont typeface="Wingdings" charset="2"/>
              <a:buChar char="ü"/>
            </a:pPr>
            <a:r>
              <a:rPr lang="pl-PL" sz="1400" dirty="0" smtClean="0">
                <a:latin typeface="Arial" charset="0"/>
                <a:ea typeface="Arial" charset="0"/>
                <a:cs typeface="Arial" charset="0"/>
              </a:rPr>
              <a:t>On the </a:t>
            </a:r>
            <a:r>
              <a:rPr lang="pl-PL" sz="1400" dirty="0" err="1" smtClean="0">
                <a:latin typeface="Arial" charset="0"/>
                <a:ea typeface="Arial" charset="0"/>
                <a:cs typeface="Arial" charset="0"/>
              </a:rPr>
              <a:t>SpringBoot</a:t>
            </a:r>
            <a:r>
              <a:rPr lang="pl-PL" sz="1400" dirty="0" smtClean="0">
                <a:latin typeface="Arial" charset="0"/>
                <a:ea typeface="Arial" charset="0"/>
                <a:cs typeface="Arial" charset="0"/>
              </a:rPr>
              <a:t> Application of the service</a:t>
            </a:r>
          </a:p>
          <a:p>
            <a:pPr lvl="1" algn="l"/>
            <a:r>
              <a:rPr lang="pl-PL" sz="1400" dirty="0" smtClean="0">
                <a:solidFill>
                  <a:srgbClr val="C00000"/>
                </a:solidFill>
                <a:latin typeface="Arial" charset="0"/>
                <a:ea typeface="Arial" charset="0"/>
                <a:cs typeface="Arial" charset="0"/>
              </a:rPr>
              <a:t>@</a:t>
            </a:r>
            <a:r>
              <a:rPr lang="pl-PL" sz="1400" dirty="0" err="1" smtClean="0">
                <a:solidFill>
                  <a:srgbClr val="C00000"/>
                </a:solidFill>
                <a:latin typeface="Arial" charset="0"/>
                <a:ea typeface="Arial" charset="0"/>
                <a:cs typeface="Arial" charset="0"/>
              </a:rPr>
              <a:t>EnableCircuitBreaker</a:t>
            </a:r>
            <a:r>
              <a:rPr lang="pl-PL" sz="1400" dirty="0">
                <a:solidFill>
                  <a:schemeClr val="accent2">
                    <a:lumMod val="75000"/>
                  </a:schemeClr>
                </a:solidFill>
                <a:latin typeface="Arial" charset="0"/>
                <a:ea typeface="Arial" charset="0"/>
                <a:cs typeface="Arial" charset="0"/>
              </a:rPr>
              <a:t/>
            </a:r>
            <a:br>
              <a:rPr lang="pl-PL" sz="1400" dirty="0">
                <a:solidFill>
                  <a:schemeClr val="accent2">
                    <a:lumMod val="75000"/>
                  </a:schemeClr>
                </a:solidFill>
                <a:latin typeface="Arial" charset="0"/>
                <a:ea typeface="Arial" charset="0"/>
                <a:cs typeface="Arial" charset="0"/>
              </a:rPr>
            </a:br>
            <a:r>
              <a:rPr lang="pl-PL" sz="1400" dirty="0">
                <a:solidFill>
                  <a:schemeClr val="accent5">
                    <a:lumMod val="60000"/>
                    <a:lumOff val="40000"/>
                  </a:schemeClr>
                </a:solidFill>
                <a:latin typeface="Arial" charset="0"/>
                <a:ea typeface="Arial" charset="0"/>
                <a:cs typeface="Arial" charset="0"/>
              </a:rPr>
              <a:t>@</a:t>
            </a:r>
            <a:r>
              <a:rPr lang="pl-PL" sz="1400" dirty="0" err="1" smtClean="0">
                <a:solidFill>
                  <a:schemeClr val="accent5">
                    <a:lumMod val="60000"/>
                    <a:lumOff val="40000"/>
                  </a:schemeClr>
                </a:solidFill>
                <a:latin typeface="Arial" charset="0"/>
                <a:ea typeface="Arial" charset="0"/>
                <a:cs typeface="Arial" charset="0"/>
              </a:rPr>
              <a:t>EnableEurekaClient</a:t>
            </a:r>
            <a:endParaRPr lang="pl-PL" sz="1400" dirty="0" smtClean="0">
              <a:solidFill>
                <a:schemeClr val="accent5">
                  <a:lumMod val="60000"/>
                  <a:lumOff val="40000"/>
                </a:schemeClr>
              </a:solidFill>
              <a:latin typeface="Arial" charset="0"/>
              <a:ea typeface="Arial" charset="0"/>
              <a:cs typeface="Arial" charset="0"/>
            </a:endParaRPr>
          </a:p>
          <a:p>
            <a:pPr lvl="1" algn="l"/>
            <a:r>
              <a:rPr lang="pl-PL" sz="1400" dirty="0">
                <a:solidFill>
                  <a:schemeClr val="accent2">
                    <a:lumMod val="75000"/>
                  </a:schemeClr>
                </a:solidFill>
                <a:latin typeface="Arial" charset="0"/>
                <a:ea typeface="Arial" charset="0"/>
                <a:cs typeface="Arial" charset="0"/>
              </a:rPr>
              <a:t>@</a:t>
            </a:r>
            <a:r>
              <a:rPr lang="pl-PL" sz="1400" dirty="0" err="1">
                <a:solidFill>
                  <a:schemeClr val="accent2">
                    <a:lumMod val="75000"/>
                  </a:schemeClr>
                </a:solidFill>
                <a:latin typeface="Arial" charset="0"/>
                <a:ea typeface="Arial" charset="0"/>
                <a:cs typeface="Arial" charset="0"/>
              </a:rPr>
              <a:t>SpringBootApplication</a:t>
            </a:r>
            <a:r>
              <a:rPr lang="pl-PL" sz="1400" dirty="0">
                <a:solidFill>
                  <a:schemeClr val="accent2">
                    <a:lumMod val="75000"/>
                  </a:schemeClr>
                </a:solidFill>
                <a:latin typeface="Arial" charset="0"/>
                <a:ea typeface="Arial" charset="0"/>
                <a:cs typeface="Arial" charset="0"/>
              </a:rPr>
              <a:t> </a:t>
            </a:r>
            <a:r>
              <a:rPr lang="pl-PL" sz="1400" dirty="0">
                <a:latin typeface="Arial" charset="0"/>
                <a:ea typeface="Arial" charset="0"/>
                <a:cs typeface="Arial" charset="0"/>
              </a:rPr>
              <a:t/>
            </a:r>
            <a:br>
              <a:rPr lang="pl-PL" sz="1400" dirty="0">
                <a:latin typeface="Arial" charset="0"/>
                <a:ea typeface="Arial" charset="0"/>
                <a:cs typeface="Arial" charset="0"/>
              </a:rPr>
            </a:br>
            <a:r>
              <a:rPr lang="pl-PL" sz="1400" dirty="0">
                <a:solidFill>
                  <a:srgbClr val="7030A0"/>
                </a:solidFill>
                <a:latin typeface="Arial" charset="0"/>
                <a:ea typeface="Arial" charset="0"/>
                <a:cs typeface="Arial" charset="0"/>
              </a:rPr>
              <a:t> public</a:t>
            </a:r>
            <a:r>
              <a:rPr lang="pl-PL" sz="1400" dirty="0">
                <a:latin typeface="Arial" charset="0"/>
                <a:ea typeface="Arial" charset="0"/>
                <a:cs typeface="Arial" charset="0"/>
              </a:rPr>
              <a:t> </a:t>
            </a:r>
            <a:r>
              <a:rPr lang="pl-PL" sz="1400" dirty="0" err="1" smtClean="0">
                <a:solidFill>
                  <a:srgbClr val="7030A0"/>
                </a:solidFill>
                <a:latin typeface="Arial" charset="0"/>
                <a:ea typeface="Arial" charset="0"/>
                <a:cs typeface="Arial" charset="0"/>
              </a:rPr>
              <a:t>class</a:t>
            </a:r>
            <a:r>
              <a:rPr lang="pl-PL" sz="1400" dirty="0" smtClean="0">
                <a:solidFill>
                  <a:srgbClr val="7030A0"/>
                </a:solidFill>
                <a:latin typeface="Arial" charset="0"/>
                <a:ea typeface="Arial" charset="0"/>
                <a:cs typeface="Arial" charset="0"/>
              </a:rPr>
              <a:t> </a:t>
            </a:r>
            <a:r>
              <a:rPr lang="pl-PL" sz="1400" dirty="0" err="1" smtClean="0">
                <a:latin typeface="Arial" charset="0"/>
                <a:ea typeface="Arial" charset="0"/>
                <a:cs typeface="Arial" charset="0"/>
              </a:rPr>
              <a:t>HystrixApplication</a:t>
            </a:r>
            <a:r>
              <a:rPr lang="pl-PL" sz="1400" dirty="0" smtClean="0">
                <a:latin typeface="Arial" charset="0"/>
                <a:ea typeface="Arial" charset="0"/>
                <a:cs typeface="Arial" charset="0"/>
              </a:rPr>
              <a:t> </a:t>
            </a:r>
            <a:r>
              <a:rPr lang="pl-PL" sz="1400" dirty="0">
                <a:latin typeface="Arial" charset="0"/>
                <a:ea typeface="Arial" charset="0"/>
                <a:cs typeface="Arial" charset="0"/>
              </a:rPr>
              <a:t>{</a:t>
            </a:r>
            <a:br>
              <a:rPr lang="pl-PL" sz="1400" dirty="0">
                <a:latin typeface="Arial" charset="0"/>
                <a:ea typeface="Arial" charset="0"/>
                <a:cs typeface="Arial" charset="0"/>
              </a:rPr>
            </a:br>
            <a:r>
              <a:rPr lang="pl-PL" sz="1400" dirty="0">
                <a:latin typeface="Arial" charset="0"/>
                <a:ea typeface="Arial" charset="0"/>
                <a:cs typeface="Arial" charset="0"/>
              </a:rPr>
              <a:t/>
            </a:r>
            <a:br>
              <a:rPr lang="pl-PL" sz="1400" dirty="0">
                <a:latin typeface="Arial" charset="0"/>
                <a:ea typeface="Arial" charset="0"/>
                <a:cs typeface="Arial" charset="0"/>
              </a:rPr>
            </a:br>
            <a:r>
              <a:rPr lang="pl-PL" sz="1400" dirty="0">
                <a:latin typeface="Arial" charset="0"/>
                <a:ea typeface="Arial" charset="0"/>
                <a:cs typeface="Arial" charset="0"/>
              </a:rPr>
              <a:t>    </a:t>
            </a:r>
            <a:r>
              <a:rPr lang="pl-PL" sz="1400" dirty="0">
                <a:solidFill>
                  <a:srgbClr val="7030A0"/>
                </a:solidFill>
                <a:latin typeface="Arial" charset="0"/>
                <a:ea typeface="Arial" charset="0"/>
                <a:cs typeface="Arial" charset="0"/>
              </a:rPr>
              <a:t>public </a:t>
            </a:r>
            <a:r>
              <a:rPr lang="pl-PL" sz="1400" dirty="0" err="1">
                <a:solidFill>
                  <a:srgbClr val="7030A0"/>
                </a:solidFill>
                <a:latin typeface="Arial" charset="0"/>
                <a:ea typeface="Arial" charset="0"/>
                <a:cs typeface="Arial" charset="0"/>
              </a:rPr>
              <a:t>static</a:t>
            </a:r>
            <a:r>
              <a:rPr lang="pl-PL" sz="1400" dirty="0">
                <a:solidFill>
                  <a:srgbClr val="7030A0"/>
                </a:solidFill>
                <a:latin typeface="Arial" charset="0"/>
                <a:ea typeface="Arial" charset="0"/>
                <a:cs typeface="Arial" charset="0"/>
              </a:rPr>
              <a:t> </a:t>
            </a:r>
            <a:r>
              <a:rPr lang="pl-PL" sz="1400" dirty="0" err="1">
                <a:solidFill>
                  <a:srgbClr val="7030A0"/>
                </a:solidFill>
                <a:latin typeface="Arial" charset="0"/>
                <a:ea typeface="Arial" charset="0"/>
                <a:cs typeface="Arial" charset="0"/>
              </a:rPr>
              <a:t>void</a:t>
            </a:r>
            <a:r>
              <a:rPr lang="pl-PL" sz="1400" dirty="0">
                <a:solidFill>
                  <a:srgbClr val="7030A0"/>
                </a:solidFill>
                <a:latin typeface="Arial" charset="0"/>
                <a:ea typeface="Arial" charset="0"/>
                <a:cs typeface="Arial" charset="0"/>
              </a:rPr>
              <a:t> </a:t>
            </a:r>
            <a:r>
              <a:rPr lang="pl-PL" sz="1400" dirty="0" err="1">
                <a:latin typeface="Arial" charset="0"/>
                <a:ea typeface="Arial" charset="0"/>
                <a:cs typeface="Arial" charset="0"/>
              </a:rPr>
              <a:t>main</a:t>
            </a:r>
            <a:r>
              <a:rPr lang="pl-PL" sz="1400" dirty="0">
                <a:latin typeface="Arial" charset="0"/>
                <a:ea typeface="Arial" charset="0"/>
                <a:cs typeface="Arial" charset="0"/>
              </a:rPr>
              <a:t>(String[] </a:t>
            </a:r>
            <a:r>
              <a:rPr lang="pl-PL" sz="1400" dirty="0" err="1">
                <a:latin typeface="Arial" charset="0"/>
                <a:ea typeface="Arial" charset="0"/>
                <a:cs typeface="Arial" charset="0"/>
              </a:rPr>
              <a:t>args</a:t>
            </a:r>
            <a:r>
              <a:rPr lang="pl-PL" sz="1400" dirty="0">
                <a:latin typeface="Arial" charset="0"/>
                <a:ea typeface="Arial" charset="0"/>
                <a:cs typeface="Arial" charset="0"/>
              </a:rPr>
              <a:t>) {</a:t>
            </a:r>
            <a:br>
              <a:rPr lang="pl-PL" sz="1400" dirty="0">
                <a:latin typeface="Arial" charset="0"/>
                <a:ea typeface="Arial" charset="0"/>
                <a:cs typeface="Arial" charset="0"/>
              </a:rPr>
            </a:br>
            <a:r>
              <a:rPr lang="pl-PL" sz="1400" dirty="0">
                <a:latin typeface="Arial" charset="0"/>
                <a:ea typeface="Arial" charset="0"/>
                <a:cs typeface="Arial" charset="0"/>
              </a:rPr>
              <a:t>        </a:t>
            </a:r>
            <a:r>
              <a:rPr lang="pl-PL" sz="1400" dirty="0" err="1">
                <a:latin typeface="Arial" charset="0"/>
                <a:ea typeface="Arial" charset="0"/>
                <a:cs typeface="Arial" charset="0"/>
              </a:rPr>
              <a:t>SpringApplication.</a:t>
            </a:r>
            <a:r>
              <a:rPr lang="pl-PL" sz="1400" i="1" dirty="0" err="1">
                <a:latin typeface="Arial" charset="0"/>
                <a:ea typeface="Arial" charset="0"/>
                <a:cs typeface="Arial" charset="0"/>
              </a:rPr>
              <a:t>run</a:t>
            </a:r>
            <a:r>
              <a:rPr lang="pl-PL" sz="1400" dirty="0">
                <a:latin typeface="Arial" charset="0"/>
                <a:ea typeface="Arial" charset="0"/>
                <a:cs typeface="Arial" charset="0"/>
              </a:rPr>
              <a:t>(</a:t>
            </a:r>
            <a:r>
              <a:rPr lang="pl-PL" sz="1400" dirty="0" err="1">
                <a:latin typeface="Arial" charset="0"/>
                <a:ea typeface="Arial" charset="0"/>
                <a:cs typeface="Arial" charset="0"/>
              </a:rPr>
              <a:t>HystrixApplication.</a:t>
            </a:r>
            <a:r>
              <a:rPr lang="pl-PL" sz="1400" b="1" dirty="0" err="1">
                <a:latin typeface="Arial" charset="0"/>
                <a:ea typeface="Arial" charset="0"/>
                <a:cs typeface="Arial" charset="0"/>
              </a:rPr>
              <a:t>class</a:t>
            </a:r>
            <a:r>
              <a:rPr lang="pl-PL" sz="1400" dirty="0">
                <a:latin typeface="Arial" charset="0"/>
                <a:ea typeface="Arial" charset="0"/>
                <a:cs typeface="Arial" charset="0"/>
              </a:rPr>
              <a:t>, </a:t>
            </a:r>
            <a:r>
              <a:rPr lang="pl-PL" sz="1400" dirty="0" err="1">
                <a:latin typeface="Arial" charset="0"/>
                <a:ea typeface="Arial" charset="0"/>
                <a:cs typeface="Arial" charset="0"/>
              </a:rPr>
              <a:t>args</a:t>
            </a:r>
            <a:r>
              <a:rPr lang="pl-PL" sz="1400" dirty="0">
                <a:latin typeface="Arial" charset="0"/>
                <a:ea typeface="Arial" charset="0"/>
                <a:cs typeface="Arial" charset="0"/>
              </a:rPr>
              <a:t>);</a:t>
            </a:r>
            <a:br>
              <a:rPr lang="pl-PL" sz="1400" dirty="0">
                <a:latin typeface="Arial" charset="0"/>
                <a:ea typeface="Arial" charset="0"/>
                <a:cs typeface="Arial" charset="0"/>
              </a:rPr>
            </a:br>
            <a:r>
              <a:rPr lang="pl-PL" sz="1400" dirty="0">
                <a:latin typeface="Arial" charset="0"/>
                <a:ea typeface="Arial" charset="0"/>
                <a:cs typeface="Arial" charset="0"/>
              </a:rPr>
              <a:t>    }</a:t>
            </a:r>
            <a:br>
              <a:rPr lang="pl-PL" sz="1400" dirty="0">
                <a:latin typeface="Arial" charset="0"/>
                <a:ea typeface="Arial" charset="0"/>
                <a:cs typeface="Arial" charset="0"/>
              </a:rPr>
            </a:br>
            <a:r>
              <a:rPr lang="pl-PL" sz="1400" dirty="0" smtClean="0">
                <a:latin typeface="Arial" charset="0"/>
                <a:ea typeface="Arial" charset="0"/>
                <a:cs typeface="Arial" charset="0"/>
              </a:rPr>
              <a:t>}</a:t>
            </a:r>
          </a:p>
          <a:p>
            <a:pPr marL="800100" lvl="1" indent="-342900" algn="l">
              <a:buFont typeface="Wingdings" charset="2"/>
              <a:buChar char="ü"/>
            </a:pPr>
            <a:r>
              <a:rPr lang="pl-PL" sz="1400" dirty="0" smtClean="0">
                <a:latin typeface="Arial" charset="0"/>
                <a:ea typeface="Arial" charset="0"/>
                <a:cs typeface="Arial" charset="0"/>
              </a:rPr>
              <a:t>On the API </a:t>
            </a:r>
            <a:r>
              <a:rPr lang="pl-PL" sz="1400" dirty="0" err="1" smtClean="0">
                <a:latin typeface="Arial" charset="0"/>
                <a:ea typeface="Arial" charset="0"/>
                <a:cs typeface="Arial" charset="0"/>
              </a:rPr>
              <a:t>method</a:t>
            </a:r>
            <a:endParaRPr lang="pl-PL" sz="1400" dirty="0">
              <a:latin typeface="Arial" charset="0"/>
              <a:ea typeface="Arial" charset="0"/>
              <a:cs typeface="Arial" charset="0"/>
            </a:endParaRPr>
          </a:p>
          <a:p>
            <a:pPr lvl="1" algn="l"/>
            <a:r>
              <a:rPr lang="pl-PL" sz="1400" dirty="0" smtClean="0">
                <a:solidFill>
                  <a:schemeClr val="accent2"/>
                </a:solidFill>
                <a:latin typeface="Arial" charset="0"/>
                <a:ea typeface="Arial" charset="0"/>
                <a:cs typeface="Arial" charset="0"/>
              </a:rPr>
              <a:t>@</a:t>
            </a:r>
            <a:r>
              <a:rPr lang="pl-PL" sz="1400" dirty="0" err="1">
                <a:solidFill>
                  <a:schemeClr val="accent2"/>
                </a:solidFill>
                <a:latin typeface="Arial" charset="0"/>
                <a:ea typeface="Arial" charset="0"/>
                <a:cs typeface="Arial" charset="0"/>
              </a:rPr>
              <a:t>HystrixCommand</a:t>
            </a:r>
            <a:r>
              <a:rPr lang="pl-PL" sz="1400" dirty="0" smtClean="0">
                <a:latin typeface="Arial" charset="0"/>
                <a:ea typeface="Arial" charset="0"/>
                <a:cs typeface="Arial" charset="0"/>
              </a:rPr>
              <a:t>(</a:t>
            </a:r>
          </a:p>
          <a:p>
            <a:pPr lvl="1" algn="l"/>
            <a:r>
              <a:rPr lang="pl-PL" sz="1400" dirty="0">
                <a:latin typeface="Arial" charset="0"/>
                <a:ea typeface="Arial" charset="0"/>
                <a:cs typeface="Arial" charset="0"/>
              </a:rPr>
              <a:t> </a:t>
            </a:r>
            <a:r>
              <a:rPr lang="pl-PL" sz="1400" dirty="0" smtClean="0">
                <a:latin typeface="Arial" charset="0"/>
                <a:ea typeface="Arial" charset="0"/>
                <a:cs typeface="Arial" charset="0"/>
              </a:rPr>
              <a:t>     </a:t>
            </a:r>
            <a:r>
              <a:rPr lang="pl-PL" sz="1400" dirty="0" err="1" smtClean="0">
                <a:latin typeface="Arial" charset="0"/>
                <a:ea typeface="Arial" charset="0"/>
                <a:cs typeface="Arial" charset="0"/>
              </a:rPr>
              <a:t>fallbackMethod</a:t>
            </a:r>
            <a:r>
              <a:rPr lang="pl-PL" sz="1400" dirty="0" smtClean="0">
                <a:latin typeface="Arial" charset="0"/>
                <a:ea typeface="Arial" charset="0"/>
                <a:cs typeface="Arial" charset="0"/>
              </a:rPr>
              <a:t> </a:t>
            </a:r>
            <a:r>
              <a:rPr lang="pl-PL" sz="1400" dirty="0">
                <a:latin typeface="Arial" charset="0"/>
                <a:ea typeface="Arial" charset="0"/>
                <a:cs typeface="Arial" charset="0"/>
              </a:rPr>
              <a:t>= </a:t>
            </a:r>
            <a:r>
              <a:rPr lang="pl-PL" sz="1400" dirty="0" smtClean="0">
                <a:latin typeface="Arial" charset="0"/>
                <a:ea typeface="Arial" charset="0"/>
                <a:cs typeface="Arial" charset="0"/>
              </a:rPr>
              <a:t>"</a:t>
            </a:r>
            <a:r>
              <a:rPr lang="pl-PL" sz="1400" b="1" dirty="0" err="1"/>
              <a:t>fallBackGetAssets</a:t>
            </a:r>
            <a:r>
              <a:rPr lang="pl-PL" sz="1400" dirty="0" smtClean="0">
                <a:latin typeface="Arial" charset="0"/>
                <a:ea typeface="Arial" charset="0"/>
                <a:cs typeface="Arial" charset="0"/>
              </a:rPr>
              <a:t>") </a:t>
            </a:r>
            <a:endParaRPr lang="pl-PL" sz="1400" dirty="0">
              <a:latin typeface="Arial" charset="0"/>
              <a:ea typeface="Arial" charset="0"/>
              <a:cs typeface="Arial" charset="0"/>
            </a:endParaRPr>
          </a:p>
          <a:p>
            <a:pPr lvl="1" algn="l"/>
            <a:r>
              <a:rPr lang="pl-PL" sz="1400" dirty="0">
                <a:solidFill>
                  <a:srgbClr val="7030A0"/>
                </a:solidFill>
                <a:latin typeface="Arial" charset="0"/>
                <a:ea typeface="Arial" charset="0"/>
                <a:cs typeface="Arial" charset="0"/>
              </a:rPr>
              <a:t>public</a:t>
            </a:r>
            <a:r>
              <a:rPr lang="pl-PL" sz="1400" dirty="0">
                <a:latin typeface="Arial" charset="0"/>
                <a:ea typeface="Arial" charset="0"/>
                <a:cs typeface="Arial" charset="0"/>
              </a:rPr>
              <a:t> List&lt;String&gt; </a:t>
            </a:r>
            <a:r>
              <a:rPr lang="pl-PL" sz="1400" dirty="0" err="1"/>
              <a:t>getAssets</a:t>
            </a:r>
            <a:r>
              <a:rPr lang="pl-PL" sz="1400" dirty="0">
                <a:latin typeface="Arial" charset="0"/>
                <a:ea typeface="Arial" charset="0"/>
                <a:cs typeface="Arial" charset="0"/>
              </a:rPr>
              <a:t>() { 	</a:t>
            </a:r>
          </a:p>
          <a:p>
            <a:pPr lvl="1" algn="l"/>
            <a:r>
              <a:rPr lang="pl-PL" sz="1400" dirty="0" smtClean="0">
                <a:latin typeface="Arial" charset="0"/>
                <a:ea typeface="Arial" charset="0"/>
                <a:cs typeface="Arial" charset="0"/>
              </a:rPr>
              <a:t>}</a:t>
            </a:r>
            <a:endParaRPr lang="pl-PL" sz="1400" dirty="0">
              <a:latin typeface="Arial" charset="0"/>
              <a:ea typeface="Arial" charset="0"/>
              <a:cs typeface="Arial" charset="0"/>
            </a:endParaRPr>
          </a:p>
        </p:txBody>
      </p:sp>
      <p:sp>
        <p:nvSpPr>
          <p:cNvPr id="2" name="TextBox 1"/>
          <p:cNvSpPr txBox="1"/>
          <p:nvPr/>
        </p:nvSpPr>
        <p:spPr>
          <a:xfrm>
            <a:off x="4302274" y="5558794"/>
            <a:ext cx="4840941" cy="1169551"/>
          </a:xfrm>
          <a:prstGeom prst="rect">
            <a:avLst/>
          </a:prstGeom>
          <a:noFill/>
        </p:spPr>
        <p:txBody>
          <a:bodyPr wrap="square" rtlCol="0">
            <a:spAutoFit/>
          </a:bodyPr>
          <a:lstStyle/>
          <a:p>
            <a:r>
              <a:rPr lang="en-US" sz="1400" i="1" dirty="0" smtClean="0">
                <a:solidFill>
                  <a:schemeClr val="accent4"/>
                </a:solidFill>
                <a:latin typeface="Times" charset="0"/>
                <a:ea typeface="Times" charset="0"/>
                <a:cs typeface="Times" charset="0"/>
              </a:rPr>
              <a:t>Notes: The</a:t>
            </a:r>
            <a:r>
              <a:rPr lang="en-US" sz="1400" i="1" dirty="0">
                <a:solidFill>
                  <a:schemeClr val="accent4"/>
                </a:solidFill>
                <a:latin typeface="Times" charset="0"/>
                <a:ea typeface="Times" charset="0"/>
                <a:cs typeface="Times" charset="0"/>
              </a:rPr>
              <a:t> @</a:t>
            </a:r>
            <a:r>
              <a:rPr lang="en-US" sz="1400" i="1" dirty="0" err="1">
                <a:solidFill>
                  <a:schemeClr val="accent4"/>
                </a:solidFill>
                <a:latin typeface="Times" charset="0"/>
                <a:ea typeface="Times" charset="0"/>
                <a:cs typeface="Times" charset="0"/>
              </a:rPr>
              <a:t>HystrixCommand</a:t>
            </a:r>
            <a:r>
              <a:rPr lang="en-US" sz="1400" i="1" dirty="0">
                <a:solidFill>
                  <a:schemeClr val="accent4"/>
                </a:solidFill>
                <a:latin typeface="Times" charset="0"/>
                <a:ea typeface="Times" charset="0"/>
                <a:cs typeface="Times" charset="0"/>
              </a:rPr>
              <a:t> is provided by a Netflix </a:t>
            </a:r>
            <a:r>
              <a:rPr lang="en-US" sz="1400" i="1" dirty="0" err="1">
                <a:solidFill>
                  <a:schemeClr val="accent4"/>
                </a:solidFill>
                <a:latin typeface="Times" charset="0"/>
                <a:ea typeface="Times" charset="0"/>
                <a:cs typeface="Times" charset="0"/>
              </a:rPr>
              <a:t>contrib</a:t>
            </a:r>
            <a:r>
              <a:rPr lang="en-US" sz="1400" i="1" dirty="0">
                <a:solidFill>
                  <a:schemeClr val="accent4"/>
                </a:solidFill>
                <a:latin typeface="Times" charset="0"/>
                <a:ea typeface="Times" charset="0"/>
                <a:cs typeface="Times" charset="0"/>
              </a:rPr>
              <a:t> library called </a:t>
            </a:r>
            <a:r>
              <a:rPr lang="en-US" sz="1400" i="1" dirty="0">
                <a:solidFill>
                  <a:schemeClr val="accent4"/>
                </a:solidFill>
                <a:latin typeface="Times" charset="0"/>
                <a:ea typeface="Times" charset="0"/>
                <a:cs typeface="Times" charset="0"/>
                <a:hlinkClick r:id="rId3"/>
              </a:rPr>
              <a:t>"javanica"</a:t>
            </a:r>
            <a:r>
              <a:rPr lang="en-US" sz="1400" i="1" dirty="0">
                <a:solidFill>
                  <a:schemeClr val="accent4"/>
                </a:solidFill>
                <a:latin typeface="Times" charset="0"/>
                <a:ea typeface="Times" charset="0"/>
                <a:cs typeface="Times" charset="0"/>
              </a:rPr>
              <a:t>. Spring Cloud automatically wraps Spring beans with that annotation in a proxy that is connected to the </a:t>
            </a:r>
            <a:r>
              <a:rPr lang="en-US" sz="1400" i="1" dirty="0" err="1">
                <a:solidFill>
                  <a:schemeClr val="accent4"/>
                </a:solidFill>
                <a:latin typeface="Times" charset="0"/>
                <a:ea typeface="Times" charset="0"/>
                <a:cs typeface="Times" charset="0"/>
              </a:rPr>
              <a:t>Hystrix</a:t>
            </a:r>
            <a:r>
              <a:rPr lang="en-US" sz="1400" i="1" dirty="0">
                <a:solidFill>
                  <a:schemeClr val="accent4"/>
                </a:solidFill>
                <a:latin typeface="Times" charset="0"/>
                <a:ea typeface="Times" charset="0"/>
                <a:cs typeface="Times" charset="0"/>
              </a:rPr>
              <a:t> circuit breaker. </a:t>
            </a:r>
            <a:endParaRPr lang="en-US" sz="1400" i="1" dirty="0" smtClean="0">
              <a:solidFill>
                <a:schemeClr val="accent4"/>
              </a:solidFill>
              <a:latin typeface="Times" charset="0"/>
              <a:ea typeface="Times" charset="0"/>
              <a:cs typeface="Times" charset="0"/>
            </a:endParaRPr>
          </a:p>
          <a:p>
            <a:r>
              <a:rPr lang="en-US" sz="1400" dirty="0">
                <a:solidFill>
                  <a:schemeClr val="accent4"/>
                </a:solidFill>
                <a:latin typeface="Times" charset="0"/>
                <a:ea typeface="Times" charset="0"/>
                <a:cs typeface="Times" charset="0"/>
              </a:rPr>
              <a:t>See </a:t>
            </a:r>
            <a:r>
              <a:rPr lang="en-US" sz="1400" dirty="0">
                <a:solidFill>
                  <a:schemeClr val="accent4"/>
                </a:solidFill>
                <a:latin typeface="Times" charset="0"/>
                <a:ea typeface="Times" charset="0"/>
                <a:cs typeface="Times" charset="0"/>
                <a:hlinkClick r:id="rId4"/>
              </a:rPr>
              <a:t>here</a:t>
            </a:r>
            <a:r>
              <a:rPr lang="en-US" sz="1400" dirty="0">
                <a:solidFill>
                  <a:schemeClr val="accent4"/>
                </a:solidFill>
                <a:latin typeface="Times" charset="0"/>
                <a:ea typeface="Times" charset="0"/>
                <a:cs typeface="Times" charset="0"/>
              </a:rPr>
              <a:t> for more details.</a:t>
            </a:r>
            <a:endParaRPr lang="en-US" sz="1400" i="1" dirty="0">
              <a:solidFill>
                <a:schemeClr val="accent4"/>
              </a:solidFill>
              <a:latin typeface="Times" charset="0"/>
              <a:ea typeface="Times" charset="0"/>
              <a:cs typeface="Times" charset="0"/>
            </a:endParaRPr>
          </a:p>
        </p:txBody>
      </p:sp>
      <p:sp>
        <p:nvSpPr>
          <p:cNvPr id="5" name="TextBox 4"/>
          <p:cNvSpPr txBox="1"/>
          <p:nvPr/>
        </p:nvSpPr>
        <p:spPr>
          <a:xfrm>
            <a:off x="6508377" y="3111728"/>
            <a:ext cx="5413113" cy="2677656"/>
          </a:xfrm>
          <a:prstGeom prst="rect">
            <a:avLst/>
          </a:prstGeom>
          <a:noFill/>
        </p:spPr>
        <p:txBody>
          <a:bodyPr wrap="square" rtlCol="0">
            <a:spAutoFit/>
          </a:bodyPr>
          <a:lstStyle/>
          <a:p>
            <a:pPr marL="800100" lvl="1" indent="-342900">
              <a:buFont typeface="Wingdings" charset="2"/>
              <a:buChar char="ü"/>
            </a:pPr>
            <a:r>
              <a:rPr lang="pl-PL" sz="1400" dirty="0">
                <a:latin typeface="Arial" charset="0"/>
                <a:ea typeface="Arial" charset="0"/>
                <a:cs typeface="Arial" charset="0"/>
              </a:rPr>
              <a:t>On the </a:t>
            </a:r>
            <a:r>
              <a:rPr lang="pl-PL" sz="1400" dirty="0" err="1">
                <a:latin typeface="Arial" charset="0"/>
                <a:ea typeface="Arial" charset="0"/>
                <a:cs typeface="Arial" charset="0"/>
              </a:rPr>
              <a:t>SpringBoot</a:t>
            </a:r>
            <a:r>
              <a:rPr lang="pl-PL" sz="1400" dirty="0">
                <a:latin typeface="Arial" charset="0"/>
                <a:ea typeface="Arial" charset="0"/>
                <a:cs typeface="Arial" charset="0"/>
              </a:rPr>
              <a:t> Application of the </a:t>
            </a:r>
            <a:r>
              <a:rPr lang="pl-PL" sz="1400" dirty="0" err="1" smtClean="0">
                <a:latin typeface="Arial" charset="0"/>
                <a:ea typeface="Arial" charset="0"/>
                <a:cs typeface="Arial" charset="0"/>
              </a:rPr>
              <a:t>dashboard</a:t>
            </a:r>
            <a:endParaRPr lang="pl-PL" sz="1400" dirty="0" smtClean="0">
              <a:latin typeface="Arial" charset="0"/>
              <a:ea typeface="Arial" charset="0"/>
              <a:cs typeface="Arial" charset="0"/>
            </a:endParaRPr>
          </a:p>
          <a:p>
            <a:pPr lvl="1"/>
            <a:r>
              <a:rPr lang="pl-PL" sz="1400" dirty="0" smtClean="0">
                <a:solidFill>
                  <a:schemeClr val="accent2">
                    <a:lumMod val="75000"/>
                  </a:schemeClr>
                </a:solidFill>
                <a:latin typeface="Arial" charset="0"/>
                <a:ea typeface="Arial" charset="0"/>
                <a:cs typeface="Arial" charset="0"/>
              </a:rPr>
              <a:t/>
            </a:r>
            <a:br>
              <a:rPr lang="pl-PL" sz="1400" dirty="0" smtClean="0">
                <a:solidFill>
                  <a:schemeClr val="accent2">
                    <a:lumMod val="75000"/>
                  </a:schemeClr>
                </a:solidFill>
                <a:latin typeface="Arial" charset="0"/>
                <a:ea typeface="Arial" charset="0"/>
                <a:cs typeface="Arial" charset="0"/>
              </a:rPr>
            </a:br>
            <a:r>
              <a:rPr lang="pl-PL" sz="1400" dirty="0" smtClean="0">
                <a:solidFill>
                  <a:schemeClr val="accent1"/>
                </a:solidFill>
                <a:latin typeface="Arial" charset="0"/>
                <a:ea typeface="Arial" charset="0"/>
                <a:cs typeface="Arial" charset="0"/>
              </a:rPr>
              <a:t>@</a:t>
            </a:r>
            <a:r>
              <a:rPr lang="pl-PL" sz="1400" dirty="0" err="1" smtClean="0">
                <a:solidFill>
                  <a:schemeClr val="accent1"/>
                </a:solidFill>
              </a:rPr>
              <a:t>EnableHystrixDashboard</a:t>
            </a:r>
            <a:endParaRPr lang="pl-PL" sz="1400" dirty="0" smtClean="0">
              <a:solidFill>
                <a:schemeClr val="accent1"/>
              </a:solidFill>
              <a:latin typeface="Arial" charset="0"/>
              <a:ea typeface="Arial" charset="0"/>
              <a:cs typeface="Arial" charset="0"/>
            </a:endParaRPr>
          </a:p>
          <a:p>
            <a:pPr lvl="1"/>
            <a:r>
              <a:rPr lang="pl-PL" sz="1400" dirty="0" smtClean="0">
                <a:solidFill>
                  <a:schemeClr val="accent2">
                    <a:lumMod val="75000"/>
                  </a:schemeClr>
                </a:solidFill>
                <a:latin typeface="Arial" charset="0"/>
                <a:ea typeface="Arial" charset="0"/>
                <a:cs typeface="Arial" charset="0"/>
              </a:rPr>
              <a:t>@</a:t>
            </a:r>
            <a:r>
              <a:rPr lang="pl-PL" sz="1400" dirty="0" err="1">
                <a:solidFill>
                  <a:schemeClr val="accent2">
                    <a:lumMod val="75000"/>
                  </a:schemeClr>
                </a:solidFill>
                <a:latin typeface="Arial" charset="0"/>
                <a:ea typeface="Arial" charset="0"/>
                <a:cs typeface="Arial" charset="0"/>
              </a:rPr>
              <a:t>SpringBootApplication</a:t>
            </a:r>
            <a:r>
              <a:rPr lang="pl-PL" sz="1400" dirty="0">
                <a:solidFill>
                  <a:schemeClr val="accent2">
                    <a:lumMod val="75000"/>
                  </a:schemeClr>
                </a:solidFill>
                <a:latin typeface="Arial" charset="0"/>
                <a:ea typeface="Arial" charset="0"/>
                <a:cs typeface="Arial" charset="0"/>
              </a:rPr>
              <a:t> </a:t>
            </a:r>
            <a:r>
              <a:rPr lang="pl-PL" sz="1400" dirty="0">
                <a:latin typeface="Arial" charset="0"/>
                <a:ea typeface="Arial" charset="0"/>
                <a:cs typeface="Arial" charset="0"/>
              </a:rPr>
              <a:t/>
            </a:r>
            <a:br>
              <a:rPr lang="pl-PL" sz="1400" dirty="0">
                <a:latin typeface="Arial" charset="0"/>
                <a:ea typeface="Arial" charset="0"/>
                <a:cs typeface="Arial" charset="0"/>
              </a:rPr>
            </a:br>
            <a:r>
              <a:rPr lang="pl-PL" sz="1400" dirty="0">
                <a:solidFill>
                  <a:srgbClr val="7030A0"/>
                </a:solidFill>
                <a:latin typeface="Arial" charset="0"/>
                <a:ea typeface="Arial" charset="0"/>
                <a:cs typeface="Arial" charset="0"/>
              </a:rPr>
              <a:t> public</a:t>
            </a:r>
            <a:r>
              <a:rPr lang="pl-PL" sz="1400" dirty="0">
                <a:latin typeface="Arial" charset="0"/>
                <a:ea typeface="Arial" charset="0"/>
                <a:cs typeface="Arial" charset="0"/>
              </a:rPr>
              <a:t> </a:t>
            </a:r>
            <a:r>
              <a:rPr lang="pl-PL" sz="1400" dirty="0" err="1">
                <a:solidFill>
                  <a:srgbClr val="7030A0"/>
                </a:solidFill>
                <a:latin typeface="Arial" charset="0"/>
                <a:ea typeface="Arial" charset="0"/>
                <a:cs typeface="Arial" charset="0"/>
              </a:rPr>
              <a:t>class</a:t>
            </a:r>
            <a:r>
              <a:rPr lang="pl-PL" sz="1400" dirty="0">
                <a:solidFill>
                  <a:srgbClr val="7030A0"/>
                </a:solidFill>
                <a:latin typeface="Arial" charset="0"/>
                <a:ea typeface="Arial" charset="0"/>
                <a:cs typeface="Arial" charset="0"/>
              </a:rPr>
              <a:t> </a:t>
            </a:r>
            <a:r>
              <a:rPr lang="pl-PL" sz="1400" dirty="0" err="1">
                <a:latin typeface="Arial" charset="0"/>
                <a:ea typeface="Arial" charset="0"/>
                <a:cs typeface="Arial" charset="0"/>
              </a:rPr>
              <a:t>HystrixApplication</a:t>
            </a:r>
            <a:r>
              <a:rPr lang="pl-PL" sz="1400" dirty="0">
                <a:latin typeface="Arial" charset="0"/>
                <a:ea typeface="Arial" charset="0"/>
                <a:cs typeface="Arial" charset="0"/>
              </a:rPr>
              <a:t> {</a:t>
            </a:r>
            <a:br>
              <a:rPr lang="pl-PL" sz="1400" dirty="0">
                <a:latin typeface="Arial" charset="0"/>
                <a:ea typeface="Arial" charset="0"/>
                <a:cs typeface="Arial" charset="0"/>
              </a:rPr>
            </a:br>
            <a:r>
              <a:rPr lang="pl-PL" sz="1400" dirty="0">
                <a:latin typeface="Arial" charset="0"/>
                <a:ea typeface="Arial" charset="0"/>
                <a:cs typeface="Arial" charset="0"/>
              </a:rPr>
              <a:t/>
            </a:r>
            <a:br>
              <a:rPr lang="pl-PL" sz="1400" dirty="0">
                <a:latin typeface="Arial" charset="0"/>
                <a:ea typeface="Arial" charset="0"/>
                <a:cs typeface="Arial" charset="0"/>
              </a:rPr>
            </a:br>
            <a:r>
              <a:rPr lang="pl-PL" sz="1400" dirty="0">
                <a:latin typeface="Arial" charset="0"/>
                <a:ea typeface="Arial" charset="0"/>
                <a:cs typeface="Arial" charset="0"/>
              </a:rPr>
              <a:t>    </a:t>
            </a:r>
            <a:r>
              <a:rPr lang="pl-PL" sz="1400" dirty="0">
                <a:solidFill>
                  <a:srgbClr val="7030A0"/>
                </a:solidFill>
                <a:latin typeface="Arial" charset="0"/>
                <a:ea typeface="Arial" charset="0"/>
                <a:cs typeface="Arial" charset="0"/>
              </a:rPr>
              <a:t>public </a:t>
            </a:r>
            <a:r>
              <a:rPr lang="pl-PL" sz="1400" dirty="0" err="1">
                <a:solidFill>
                  <a:srgbClr val="7030A0"/>
                </a:solidFill>
                <a:latin typeface="Arial" charset="0"/>
                <a:ea typeface="Arial" charset="0"/>
                <a:cs typeface="Arial" charset="0"/>
              </a:rPr>
              <a:t>static</a:t>
            </a:r>
            <a:r>
              <a:rPr lang="pl-PL" sz="1400" dirty="0">
                <a:solidFill>
                  <a:srgbClr val="7030A0"/>
                </a:solidFill>
                <a:latin typeface="Arial" charset="0"/>
                <a:ea typeface="Arial" charset="0"/>
                <a:cs typeface="Arial" charset="0"/>
              </a:rPr>
              <a:t> </a:t>
            </a:r>
            <a:r>
              <a:rPr lang="pl-PL" sz="1400" dirty="0" err="1">
                <a:solidFill>
                  <a:srgbClr val="7030A0"/>
                </a:solidFill>
                <a:latin typeface="Arial" charset="0"/>
                <a:ea typeface="Arial" charset="0"/>
                <a:cs typeface="Arial" charset="0"/>
              </a:rPr>
              <a:t>void</a:t>
            </a:r>
            <a:r>
              <a:rPr lang="pl-PL" sz="1400" dirty="0">
                <a:solidFill>
                  <a:srgbClr val="7030A0"/>
                </a:solidFill>
                <a:latin typeface="Arial" charset="0"/>
                <a:ea typeface="Arial" charset="0"/>
                <a:cs typeface="Arial" charset="0"/>
              </a:rPr>
              <a:t> </a:t>
            </a:r>
            <a:r>
              <a:rPr lang="pl-PL" sz="1400" dirty="0" err="1">
                <a:latin typeface="Arial" charset="0"/>
                <a:ea typeface="Arial" charset="0"/>
                <a:cs typeface="Arial" charset="0"/>
              </a:rPr>
              <a:t>main</a:t>
            </a:r>
            <a:r>
              <a:rPr lang="pl-PL" sz="1400" dirty="0">
                <a:latin typeface="Arial" charset="0"/>
                <a:ea typeface="Arial" charset="0"/>
                <a:cs typeface="Arial" charset="0"/>
              </a:rPr>
              <a:t>(String[] </a:t>
            </a:r>
            <a:r>
              <a:rPr lang="pl-PL" sz="1400" dirty="0" err="1">
                <a:latin typeface="Arial" charset="0"/>
                <a:ea typeface="Arial" charset="0"/>
                <a:cs typeface="Arial" charset="0"/>
              </a:rPr>
              <a:t>args</a:t>
            </a:r>
            <a:r>
              <a:rPr lang="pl-PL" sz="1400" dirty="0">
                <a:latin typeface="Arial" charset="0"/>
                <a:ea typeface="Arial" charset="0"/>
                <a:cs typeface="Arial" charset="0"/>
              </a:rPr>
              <a:t>) {</a:t>
            </a:r>
            <a:br>
              <a:rPr lang="pl-PL" sz="1400" dirty="0">
                <a:latin typeface="Arial" charset="0"/>
                <a:ea typeface="Arial" charset="0"/>
                <a:cs typeface="Arial" charset="0"/>
              </a:rPr>
            </a:br>
            <a:r>
              <a:rPr lang="pl-PL" sz="1400" dirty="0">
                <a:latin typeface="Arial" charset="0"/>
                <a:ea typeface="Arial" charset="0"/>
                <a:cs typeface="Arial" charset="0"/>
              </a:rPr>
              <a:t>        </a:t>
            </a:r>
            <a:r>
              <a:rPr lang="pl-PL" sz="1400" dirty="0" err="1">
                <a:latin typeface="Arial" charset="0"/>
                <a:ea typeface="Arial" charset="0"/>
                <a:cs typeface="Arial" charset="0"/>
              </a:rPr>
              <a:t>SpringApplication.</a:t>
            </a:r>
            <a:r>
              <a:rPr lang="pl-PL" sz="1400" i="1" dirty="0" err="1">
                <a:latin typeface="Arial" charset="0"/>
                <a:ea typeface="Arial" charset="0"/>
                <a:cs typeface="Arial" charset="0"/>
              </a:rPr>
              <a:t>run</a:t>
            </a:r>
            <a:r>
              <a:rPr lang="pl-PL" sz="1400" dirty="0">
                <a:latin typeface="Arial" charset="0"/>
                <a:ea typeface="Arial" charset="0"/>
                <a:cs typeface="Arial" charset="0"/>
              </a:rPr>
              <a:t>(</a:t>
            </a:r>
            <a:r>
              <a:rPr lang="pl-PL" sz="1400" dirty="0" err="1">
                <a:latin typeface="Arial" charset="0"/>
                <a:ea typeface="Arial" charset="0"/>
                <a:cs typeface="Arial" charset="0"/>
              </a:rPr>
              <a:t>HystrixApplication.</a:t>
            </a:r>
            <a:r>
              <a:rPr lang="pl-PL" sz="1400" b="1" dirty="0" err="1">
                <a:latin typeface="Arial" charset="0"/>
                <a:ea typeface="Arial" charset="0"/>
                <a:cs typeface="Arial" charset="0"/>
              </a:rPr>
              <a:t>class</a:t>
            </a:r>
            <a:r>
              <a:rPr lang="pl-PL" sz="1400" dirty="0">
                <a:latin typeface="Arial" charset="0"/>
                <a:ea typeface="Arial" charset="0"/>
                <a:cs typeface="Arial" charset="0"/>
              </a:rPr>
              <a:t>, </a:t>
            </a:r>
            <a:r>
              <a:rPr lang="pl-PL" sz="1400" dirty="0" err="1">
                <a:latin typeface="Arial" charset="0"/>
                <a:ea typeface="Arial" charset="0"/>
                <a:cs typeface="Arial" charset="0"/>
              </a:rPr>
              <a:t>args</a:t>
            </a:r>
            <a:r>
              <a:rPr lang="pl-PL" sz="1400" dirty="0">
                <a:latin typeface="Arial" charset="0"/>
                <a:ea typeface="Arial" charset="0"/>
                <a:cs typeface="Arial" charset="0"/>
              </a:rPr>
              <a:t>);</a:t>
            </a:r>
            <a:br>
              <a:rPr lang="pl-PL" sz="1400" dirty="0">
                <a:latin typeface="Arial" charset="0"/>
                <a:ea typeface="Arial" charset="0"/>
                <a:cs typeface="Arial" charset="0"/>
              </a:rPr>
            </a:br>
            <a:r>
              <a:rPr lang="pl-PL" sz="1400" dirty="0">
                <a:latin typeface="Arial" charset="0"/>
                <a:ea typeface="Arial" charset="0"/>
                <a:cs typeface="Arial" charset="0"/>
              </a:rPr>
              <a:t>    }</a:t>
            </a:r>
            <a:br>
              <a:rPr lang="pl-PL" sz="1400" dirty="0">
                <a:latin typeface="Arial" charset="0"/>
                <a:ea typeface="Arial" charset="0"/>
                <a:cs typeface="Arial" charset="0"/>
              </a:rPr>
            </a:br>
            <a:r>
              <a:rPr lang="pl-PL" sz="1400" dirty="0">
                <a:latin typeface="Arial" charset="0"/>
                <a:ea typeface="Arial" charset="0"/>
                <a:cs typeface="Arial" charset="0"/>
              </a:rPr>
              <a:t>}</a:t>
            </a:r>
          </a:p>
          <a:p>
            <a:pPr marL="800100" lvl="1" indent="-342900">
              <a:buFont typeface="Wingdings" charset="2"/>
              <a:buChar char="ü"/>
            </a:pPr>
            <a:endParaRPr lang="pl-PL" sz="1400" dirty="0" smtClean="0">
              <a:latin typeface="Arial" charset="0"/>
              <a:ea typeface="Arial" charset="0"/>
              <a:cs typeface="Arial" charset="0"/>
            </a:endParaRPr>
          </a:p>
          <a:p>
            <a:pPr marL="800100" lvl="1" indent="-342900">
              <a:buFont typeface="Wingdings" charset="2"/>
              <a:buChar char="ü"/>
            </a:pPr>
            <a:endParaRPr lang="pl-PL" sz="1400" dirty="0">
              <a:latin typeface="Arial" charset="0"/>
              <a:ea typeface="Arial" charset="0"/>
              <a:cs typeface="Arial" charset="0"/>
            </a:endParaRPr>
          </a:p>
        </p:txBody>
      </p:sp>
    </p:spTree>
    <p:extLst>
      <p:ext uri="{BB962C8B-B14F-4D97-AF65-F5344CB8AC3E}">
        <p14:creationId xmlns:p14="http://schemas.microsoft.com/office/powerpoint/2010/main" val="1796517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14945</TotalTime>
  <Words>990</Words>
  <Application>Microsoft Macintosh PowerPoint</Application>
  <PresentationFormat>Widescreen</PresentationFormat>
  <Paragraphs>167</Paragraphs>
  <Slides>11</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Al Bayan Plain</vt:lpstr>
      <vt:lpstr>Arial Hebrew Scholar</vt:lpstr>
      <vt:lpstr>Calibri</vt:lpstr>
      <vt:lpstr>Calibri Light</vt:lpstr>
      <vt:lpstr>Courier New</vt:lpstr>
      <vt:lpstr>Times</vt:lpstr>
      <vt:lpstr>Wingdings</vt:lpstr>
      <vt:lpstr>Arial</vt:lpstr>
      <vt:lpstr>Office Theme</vt:lpstr>
      <vt:lpstr>Managing failures from dependencies  &amp; monitoring health and traffics for services  using  </vt:lpstr>
      <vt:lpstr>Agenda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managing failures and monitoring applications</dc:title>
  <dc:creator>Microsoft Office User</dc:creator>
  <cp:lastModifiedBy>Microsoft Office User</cp:lastModifiedBy>
  <cp:revision>313</cp:revision>
  <cp:lastPrinted>2017-08-18T23:29:52Z</cp:lastPrinted>
  <dcterms:created xsi:type="dcterms:W3CDTF">2017-08-11T22:25:54Z</dcterms:created>
  <dcterms:modified xsi:type="dcterms:W3CDTF">2017-08-24T04:25:41Z</dcterms:modified>
</cp:coreProperties>
</file>

<file path=docProps/thumbnail.jpeg>
</file>